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90" r:id="rId2"/>
    <p:sldId id="257" r:id="rId3"/>
    <p:sldId id="421" r:id="rId4"/>
    <p:sldId id="499" r:id="rId5"/>
    <p:sldId id="500" r:id="rId6"/>
    <p:sldId id="501" r:id="rId7"/>
    <p:sldId id="502" r:id="rId8"/>
    <p:sldId id="514" r:id="rId9"/>
    <p:sldId id="497" r:id="rId10"/>
    <p:sldId id="503" r:id="rId11"/>
    <p:sldId id="504" r:id="rId12"/>
    <p:sldId id="505" r:id="rId13"/>
    <p:sldId id="515" r:id="rId14"/>
    <p:sldId id="496" r:id="rId15"/>
    <p:sldId id="506" r:id="rId16"/>
    <p:sldId id="498" r:id="rId17"/>
    <p:sldId id="516" r:id="rId18"/>
    <p:sldId id="507" r:id="rId19"/>
    <p:sldId id="517" r:id="rId20"/>
    <p:sldId id="508" r:id="rId21"/>
    <p:sldId id="509" r:id="rId22"/>
    <p:sldId id="510" r:id="rId23"/>
    <p:sldId id="511" r:id="rId24"/>
    <p:sldId id="518" r:id="rId25"/>
    <p:sldId id="512" r:id="rId26"/>
    <p:sldId id="513" r:id="rId27"/>
    <p:sldId id="519" r:id="rId28"/>
    <p:sldId id="472" r:id="rId29"/>
    <p:sldId id="520" r:id="rId30"/>
    <p:sldId id="521" r:id="rId31"/>
    <p:sldId id="522" r:id="rId32"/>
    <p:sldId id="523" r:id="rId33"/>
    <p:sldId id="524" r:id="rId34"/>
    <p:sldId id="526" r:id="rId35"/>
    <p:sldId id="525" r:id="rId36"/>
    <p:sldId id="530" r:id="rId37"/>
    <p:sldId id="531" r:id="rId38"/>
    <p:sldId id="527" r:id="rId39"/>
    <p:sldId id="528" r:id="rId40"/>
    <p:sldId id="529" r:id="rId41"/>
    <p:sldId id="532" r:id="rId42"/>
    <p:sldId id="533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1pPr>
    <a:lvl2pPr marL="0" marR="0" indent="457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2pPr>
    <a:lvl3pPr marL="0" marR="0" indent="914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3pPr>
    <a:lvl4pPr marL="0" marR="0" indent="1371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4pPr>
    <a:lvl5pPr marL="0" marR="0" indent="1828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5pPr>
    <a:lvl6pPr marL="0" marR="0" indent="22860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6pPr>
    <a:lvl7pPr marL="0" marR="0" indent="2743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7pPr>
    <a:lvl8pPr marL="0" marR="0" indent="3200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8pPr>
    <a:lvl9pPr marL="0" marR="0" indent="3657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A261"/>
    <a:srgbClr val="2B2B2A"/>
    <a:srgbClr val="EC59AC"/>
    <a:srgbClr val="D9B042"/>
    <a:srgbClr val="227AB0"/>
    <a:srgbClr val="0000FF"/>
    <a:srgbClr val="C6E35D"/>
    <a:srgbClr val="143C33"/>
    <a:srgbClr val="194B40"/>
    <a:srgbClr val="263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87084A-9364-493F-B5BD-B2C85D35F316}" v="431" dt="2023-06-25T16:17:14.68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9"/>
    <p:restoredTop sz="90052" autoAdjust="0"/>
  </p:normalViewPr>
  <p:slideViewPr>
    <p:cSldViewPr snapToGrid="0">
      <p:cViewPr varScale="1">
        <p:scale>
          <a:sx n="60" d="100"/>
          <a:sy n="60" d="100"/>
        </p:scale>
        <p:origin x="784" y="2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15A913-C1FB-1A26-6EFD-4E41B6B02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B4A14-2DE2-9B58-4BCC-A0C5BB74D2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40912-2C8F-493F-A2A5-AA5A4D1544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2E400-AE36-A54E-CA22-2E0EF6405A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36EA4-E1AA-4302-DC50-D7BC8C7B0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2010-596C-4A72-9856-3703E8601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55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UnitSlabPro" panose="02010504040101010102" pitchFamily="2" charset="0"/>
        <a:ea typeface="UnitSlabPro" panose="02010504040101010102" pitchFamily="2" charset="0"/>
        <a:cs typeface="UnitSlabPro" panose="02010504040101010102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7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11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08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82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08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3102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0" cap="none" spc="0" normalizeH="0" baseline="0" noProof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0111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24789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20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16892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3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23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86309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72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05528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0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18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90374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27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5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99931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15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5222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7275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8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36024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59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6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21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357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73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56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9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56074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46999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10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3655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58490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94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0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6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7069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Alternatif Başlık ve Fotoğraf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7D6FD891-9856-339D-3C4E-5E41F2084C06}"/>
              </a:ext>
            </a:extLst>
          </p:cNvPr>
          <p:cNvSpPr/>
          <p:nvPr userDrawn="1"/>
        </p:nvSpPr>
        <p:spPr>
          <a:xfrm>
            <a:off x="2456" y="3698"/>
            <a:ext cx="24379088" cy="425455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A4A4B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127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kumimoji="0" sz="3000" b="0" i="0" u="none" strike="noStrike" kern="0" cap="all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Publico Text Roman"/>
              <a:sym typeface="Publico Text Roman"/>
            </a:endParaRPr>
          </a:p>
        </p:txBody>
      </p:sp>
      <p:pic>
        <p:nvPicPr>
          <p:cNvPr id="3" name="woman-attending-online-class2.jpg" descr="woman-attending-online-class2.jpg">
            <a:extLst>
              <a:ext uri="{FF2B5EF4-FFF2-40B4-BE49-F238E27FC236}">
                <a16:creationId xmlns:a16="http://schemas.microsoft.com/office/drawing/2014/main" id="{8D96E08E-8D6A-1B1E-C21A-A79E8485D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521"/>
          </a:blip>
          <a:srcRect t="7702" b="8012"/>
          <a:stretch/>
        </p:blipFill>
        <p:spPr>
          <a:xfrm>
            <a:off x="-17265" y="-12007"/>
            <a:ext cx="24418649" cy="137280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1024BFDF-DA4A-B776-653A-82E71537E88C}"/>
              </a:ext>
            </a:extLst>
          </p:cNvPr>
          <p:cNvGrpSpPr/>
          <p:nvPr userDrawn="1"/>
        </p:nvGrpSpPr>
        <p:grpSpPr>
          <a:xfrm>
            <a:off x="-40552" y="-12005"/>
            <a:ext cx="24465105" cy="5274614"/>
            <a:chOff x="0" y="0"/>
            <a:chExt cx="24465103" cy="5274613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7D1BFB37-D88B-E0AF-FB55-D113C447D43D}"/>
                </a:ext>
              </a:extLst>
            </p:cNvPr>
            <p:cNvSpPr/>
            <p:nvPr/>
          </p:nvSpPr>
          <p:spPr>
            <a:xfrm>
              <a:off x="0" y="0"/>
              <a:ext cx="2077429" cy="5274599"/>
            </a:xfrm>
            <a:prstGeom prst="rect">
              <a:avLst/>
            </a:prstGeom>
            <a:solidFill>
              <a:schemeClr val="accent3">
                <a:alpha val="594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9306F58F-5A2F-390C-06A4-5434D16C397C}"/>
                </a:ext>
              </a:extLst>
            </p:cNvPr>
            <p:cNvSpPr/>
            <p:nvPr/>
          </p:nvSpPr>
          <p:spPr>
            <a:xfrm>
              <a:off x="1998133" y="14"/>
              <a:ext cx="1025918" cy="5274600"/>
            </a:xfrm>
            <a:prstGeom prst="rect">
              <a:avLst/>
            </a:prstGeom>
            <a:solidFill>
              <a:schemeClr val="accent4">
                <a:satOff val="-20441"/>
                <a:lumOff val="-6381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F581D83-770F-5FC2-C0AC-D512E2BF35B8}"/>
                </a:ext>
              </a:extLst>
            </p:cNvPr>
            <p:cNvSpPr/>
            <p:nvPr/>
          </p:nvSpPr>
          <p:spPr>
            <a:xfrm>
              <a:off x="2997200" y="14"/>
              <a:ext cx="1025918" cy="5274600"/>
            </a:xfrm>
            <a:prstGeom prst="rect">
              <a:avLst/>
            </a:prstGeom>
            <a:solidFill>
              <a:schemeClr val="accent5"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B5E5F44B-91CA-D93D-979E-9C0EEA203BB1}"/>
                </a:ext>
              </a:extLst>
            </p:cNvPr>
            <p:cNvSpPr/>
            <p:nvPr/>
          </p:nvSpPr>
          <p:spPr>
            <a:xfrm>
              <a:off x="3962400" y="14"/>
              <a:ext cx="1722415" cy="5274600"/>
            </a:xfrm>
            <a:prstGeom prst="rect">
              <a:avLst/>
            </a:prstGeom>
            <a:solidFill>
              <a:srgbClr val="7F8081">
                <a:alpha val="5175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B9ECBAB8-CAB2-7732-02A8-DE1BC18A1161}"/>
                </a:ext>
              </a:extLst>
            </p:cNvPr>
            <p:cNvSpPr/>
            <p:nvPr/>
          </p:nvSpPr>
          <p:spPr>
            <a:xfrm>
              <a:off x="5604933" y="14"/>
              <a:ext cx="1722416" cy="5274600"/>
            </a:xfrm>
            <a:prstGeom prst="rect">
              <a:avLst/>
            </a:prstGeom>
            <a:solidFill>
              <a:schemeClr val="accent5">
                <a:hueOff val="469292"/>
                <a:lumOff val="10777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D89560DF-012C-7D88-363B-6CD6C20C704F}"/>
                </a:ext>
              </a:extLst>
            </p:cNvPr>
            <p:cNvSpPr/>
            <p:nvPr/>
          </p:nvSpPr>
          <p:spPr>
            <a:xfrm>
              <a:off x="7230533" y="14"/>
              <a:ext cx="832045" cy="5274600"/>
            </a:xfrm>
            <a:prstGeom prst="rect">
              <a:avLst/>
            </a:prstGeom>
            <a:solidFill>
              <a:schemeClr val="accent5">
                <a:satOff val="-38356"/>
                <a:lumOff val="-16661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0BD924C8-F662-C4AC-9B75-C29A4354F4D7}"/>
                </a:ext>
              </a:extLst>
            </p:cNvPr>
            <p:cNvSpPr/>
            <p:nvPr/>
          </p:nvSpPr>
          <p:spPr>
            <a:xfrm>
              <a:off x="8009466" y="14"/>
              <a:ext cx="3804966" cy="5274600"/>
            </a:xfrm>
            <a:prstGeom prst="rect">
              <a:avLst/>
            </a:prstGeom>
            <a:solidFill>
              <a:schemeClr val="accent6">
                <a:hueOff val="-160637"/>
                <a:satOff val="-4080"/>
                <a:lumOff val="-9037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5F6F1204-1931-E61B-9D50-57F87B207B39}"/>
                </a:ext>
              </a:extLst>
            </p:cNvPr>
            <p:cNvSpPr/>
            <p:nvPr/>
          </p:nvSpPr>
          <p:spPr>
            <a:xfrm>
              <a:off x="11269994" y="14"/>
              <a:ext cx="3804966" cy="5274600"/>
            </a:xfrm>
            <a:prstGeom prst="rect">
              <a:avLst/>
            </a:prstGeom>
            <a:solidFill>
              <a:schemeClr val="accent4">
                <a:hueOff val="98084"/>
                <a:satOff val="13004"/>
                <a:lumOff val="3418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B64F4401-986A-10F2-322F-48CC9201F2C4}"/>
                </a:ext>
              </a:extLst>
            </p:cNvPr>
            <p:cNvSpPr/>
            <p:nvPr/>
          </p:nvSpPr>
          <p:spPr>
            <a:xfrm>
              <a:off x="14986001" y="14"/>
              <a:ext cx="832045" cy="5274600"/>
            </a:xfrm>
            <a:prstGeom prst="rect">
              <a:avLst/>
            </a:prstGeom>
            <a:solidFill>
              <a:schemeClr val="accent2">
                <a:satOff val="-19137"/>
                <a:lumOff val="-11717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3935EFE2-94B2-6863-13D1-EEF927D2B69A}"/>
                </a:ext>
              </a:extLst>
            </p:cNvPr>
            <p:cNvSpPr/>
            <p:nvPr/>
          </p:nvSpPr>
          <p:spPr>
            <a:xfrm>
              <a:off x="15800782" y="14"/>
              <a:ext cx="445770" cy="5274600"/>
            </a:xfrm>
            <a:prstGeom prst="rect">
              <a:avLst/>
            </a:prstGeom>
            <a:solidFill>
              <a:schemeClr val="accent6">
                <a:hueOff val="-134388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20125FC6-6C24-C3B6-7E32-B450FE703343}"/>
                </a:ext>
              </a:extLst>
            </p:cNvPr>
            <p:cNvSpPr/>
            <p:nvPr/>
          </p:nvSpPr>
          <p:spPr>
            <a:xfrm>
              <a:off x="16224116" y="14"/>
              <a:ext cx="1244495" cy="5274600"/>
            </a:xfrm>
            <a:prstGeom prst="rect">
              <a:avLst/>
            </a:prstGeom>
            <a:solidFill>
              <a:schemeClr val="accent1">
                <a:hueOff val="37865"/>
                <a:satOff val="3885"/>
                <a:lumOff val="17425"/>
                <a:alpha val="5683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F9EE12BF-F759-6358-E420-C51B9901611C}"/>
                </a:ext>
              </a:extLst>
            </p:cNvPr>
            <p:cNvSpPr/>
            <p:nvPr/>
          </p:nvSpPr>
          <p:spPr>
            <a:xfrm>
              <a:off x="17409448" y="14"/>
              <a:ext cx="445770" cy="5274600"/>
            </a:xfrm>
            <a:prstGeom prst="rect">
              <a:avLst/>
            </a:prstGeom>
            <a:solidFill>
              <a:schemeClr val="accent5">
                <a:satOff val="-9568"/>
                <a:lumOff val="-5311"/>
                <a:alpha val="7817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B95E1833-04EF-5C96-185E-B29C5F9C2E92}"/>
                </a:ext>
              </a:extLst>
            </p:cNvPr>
            <p:cNvSpPr/>
            <p:nvPr/>
          </p:nvSpPr>
          <p:spPr>
            <a:xfrm>
              <a:off x="17746471" y="14"/>
              <a:ext cx="1566205" cy="5274600"/>
            </a:xfrm>
            <a:prstGeom prst="rect">
              <a:avLst/>
            </a:prstGeom>
            <a:solidFill>
              <a:schemeClr val="accent3">
                <a:alpha val="755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0A54D814-3F8F-48E5-1573-6E9FC873C87D}"/>
                </a:ext>
              </a:extLst>
            </p:cNvPr>
            <p:cNvSpPr/>
            <p:nvPr/>
          </p:nvSpPr>
          <p:spPr>
            <a:xfrm>
              <a:off x="19236605" y="14"/>
              <a:ext cx="1566204" cy="5274600"/>
            </a:xfrm>
            <a:prstGeom prst="rect">
              <a:avLst/>
            </a:prstGeom>
            <a:solidFill>
              <a:schemeClr val="accent1">
                <a:hueOff val="420094"/>
                <a:satOff val="-1465"/>
                <a:lumOff val="-19139"/>
                <a:alpha val="755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720691E1-6B2A-289F-0F89-A5CE79C1AFDE}"/>
                </a:ext>
              </a:extLst>
            </p:cNvPr>
            <p:cNvSpPr/>
            <p:nvPr/>
          </p:nvSpPr>
          <p:spPr>
            <a:xfrm>
              <a:off x="20660138" y="-1"/>
              <a:ext cx="3804966" cy="5274600"/>
            </a:xfrm>
            <a:prstGeom prst="rect">
              <a:avLst/>
            </a:prstGeom>
            <a:solidFill>
              <a:schemeClr val="accent6">
                <a:hueOff val="-160637"/>
                <a:satOff val="-4080"/>
                <a:lumOff val="-9037"/>
                <a:alpha val="9148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</p:grpSp>
      <p:sp>
        <p:nvSpPr>
          <p:cNvPr id="20" name="Circle">
            <a:extLst>
              <a:ext uri="{FF2B5EF4-FFF2-40B4-BE49-F238E27FC236}">
                <a16:creationId xmlns:a16="http://schemas.microsoft.com/office/drawing/2014/main" id="{46B7A7C6-03E9-58E9-7D00-97089BB42099}"/>
              </a:ext>
            </a:extLst>
          </p:cNvPr>
          <p:cNvSpPr/>
          <p:nvPr userDrawn="1"/>
        </p:nvSpPr>
        <p:spPr>
          <a:xfrm>
            <a:off x="4656864" y="3269912"/>
            <a:ext cx="3983487" cy="3983487"/>
          </a:xfrm>
          <a:prstGeom prst="ellipse">
            <a:avLst/>
          </a:prstGeom>
          <a:solidFill>
            <a:srgbClr val="0A0B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127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263FF"/>
                </a:solidFill>
              </a:defRPr>
            </a:pPr>
            <a:endParaRPr kumimoji="0" sz="3000" b="0" i="0" u="none" strike="noStrike" kern="0" cap="all" spc="0" normalizeH="0" baseline="0" noProof="0">
              <a:ln>
                <a:noFill/>
              </a:ln>
              <a:solidFill>
                <a:srgbClr val="4263FF"/>
              </a:solidFill>
              <a:effectLst/>
              <a:uLnTx/>
              <a:uFillTx/>
              <a:latin typeface="Publico Text Roman"/>
              <a:sym typeface="Publico Text Roman"/>
            </a:endParaRPr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84B1B4D4-35DB-FAA5-1B07-C6EE53636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96432" y="4993411"/>
            <a:ext cx="2704351" cy="53648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6E2C12AF-CEBD-E7DB-409C-CC3E1D719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0160" y="5486400"/>
            <a:ext cx="12696914" cy="1422845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10700" b="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for module heading</a:t>
            </a:r>
          </a:p>
        </p:txBody>
      </p:sp>
    </p:spTree>
    <p:extLst>
      <p:ext uri="{BB962C8B-B14F-4D97-AF65-F5344CB8AC3E}">
        <p14:creationId xmlns:p14="http://schemas.microsoft.com/office/powerpoint/2010/main" val="101763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lternatif Başlık ve Fotoğraf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oman-attending-online-class2 kesik.jpg" descr="woman-attending-online-class2 kesik.jpg">
            <a:extLst>
              <a:ext uri="{FF2B5EF4-FFF2-40B4-BE49-F238E27FC236}">
                <a16:creationId xmlns:a16="http://schemas.microsoft.com/office/drawing/2014/main" id="{3C813271-091F-E1C0-A81E-2DD8E49A4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55" y="0"/>
            <a:ext cx="2429709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EE270992-9B42-4128-8799-DA7DC09E9643}"/>
              </a:ext>
            </a:extLst>
          </p:cNvPr>
          <p:cNvSpPr/>
          <p:nvPr userDrawn="1"/>
        </p:nvSpPr>
        <p:spPr>
          <a:xfrm>
            <a:off x="1" y="-16934"/>
            <a:ext cx="24384000" cy="13749867"/>
          </a:xfrm>
          <a:prstGeom prst="rect">
            <a:avLst/>
          </a:prstGeom>
          <a:solidFill>
            <a:schemeClr val="accent1">
              <a:hueOff val="414700"/>
              <a:lumOff val="-28947"/>
              <a:alpha val="7154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/>
            </a:pPr>
            <a:endParaRPr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812FD2D-3CDB-62FD-4A80-BC924732F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5408"/>
          </a:blip>
          <a:stretch>
            <a:fillRect/>
          </a:stretch>
        </p:blipFill>
        <p:spPr>
          <a:xfrm rot="16198900">
            <a:off x="58067" y="4988833"/>
            <a:ext cx="4896147" cy="49942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69772C-9E89-8294-6982-ABDB90E0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574277"/>
          </a:xfrm>
        </p:spPr>
        <p:txBody>
          <a:bodyPr anchor="t" anchorCtr="0">
            <a:spAutoFit/>
          </a:bodyPr>
          <a:lstStyle>
            <a:lvl1pPr marL="0" marR="0" indent="0" algn="l" defTabSz="8255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700" b="1" i="0" u="none" strike="noStrike" kern="0" cap="none" spc="109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-Bold" panose="02010804040101010102" pitchFamily="2" charset="0"/>
                <a:ea typeface="Helvetica"/>
                <a:cs typeface="UnitSlabPro-Bold" panose="02010804040101010102" pitchFamily="2" charset="0"/>
                <a:sym typeface="Publico Text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03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ternatif Başlık ve Fotoğraf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D32A2F81-A294-2260-925C-BB425E9D3388}"/>
              </a:ext>
            </a:extLst>
          </p:cNvPr>
          <p:cNvSpPr/>
          <p:nvPr userDrawn="1"/>
        </p:nvSpPr>
        <p:spPr>
          <a:xfrm>
            <a:off x="-25400" y="-25400"/>
            <a:ext cx="24434800" cy="137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/>
            </a:pPr>
            <a:endParaRPr sz="48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A2586487-006B-452E-67F3-7C708EE124B6}"/>
              </a:ext>
            </a:extLst>
          </p:cNvPr>
          <p:cNvSpPr/>
          <p:nvPr userDrawn="1"/>
        </p:nvSpPr>
        <p:spPr>
          <a:xfrm>
            <a:off x="2456" y="-39181"/>
            <a:ext cx="24434800" cy="1888804"/>
          </a:xfrm>
          <a:prstGeom prst="rect">
            <a:avLst/>
          </a:prstGeom>
          <a:gradFill>
            <a:gsLst>
              <a:gs pos="0">
                <a:srgbClr val="08080D"/>
              </a:gs>
              <a:gs pos="100000">
                <a:srgbClr val="213B8D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050510"/>
                </a:solidFill>
              </a:defRPr>
            </a:pPr>
            <a:endParaRPr sz="44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0D17EF8B-1955-3CC9-F2F4-28BA46B1471F}"/>
              </a:ext>
            </a:extLst>
          </p:cNvPr>
          <p:cNvGrpSpPr/>
          <p:nvPr userDrawn="1"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5" name="Circle">
              <a:extLst>
                <a:ext uri="{FF2B5EF4-FFF2-40B4-BE49-F238E27FC236}">
                  <a16:creationId xmlns:a16="http://schemas.microsoft.com/office/drawing/2014/main" id="{46231DDF-570D-3322-C55C-BEE654D7C92A}"/>
                </a:ext>
              </a:extLst>
            </p:cNvPr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/>
            </a:p>
          </p:txBody>
        </p:sp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DA114117-DBEC-3C59-73A7-1DED94EE2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76228535-30E8-DD62-F08A-819CA11A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874" y="161655"/>
            <a:ext cx="20231100" cy="1490848"/>
          </a:xfrm>
          <a:prstGeom prst="rect">
            <a:avLst/>
          </a:prstGeom>
        </p:spPr>
        <p:txBody>
          <a:bodyPr anchor="b"/>
          <a:lstStyle>
            <a:lvl1pPr algn="l">
              <a:defRPr lang="en-US" sz="6400" b="1" i="0" u="none" strike="noStrike" cap="none" spc="190" baseline="0" dirty="0">
                <a:solidFill>
                  <a:srgbClr val="9F9037"/>
                </a:solidFill>
                <a:uFillTx/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>
            <a:extLst>
              <a:ext uri="{FF2B5EF4-FFF2-40B4-BE49-F238E27FC236}">
                <a16:creationId xmlns:a16="http://schemas.microsoft.com/office/drawing/2014/main" id="{A26B1C29-7B5A-A772-3A09-CB58093BFE10}"/>
              </a:ext>
            </a:extLst>
          </p:cNvPr>
          <p:cNvSpPr/>
          <p:nvPr userDrawn="1"/>
        </p:nvSpPr>
        <p:spPr>
          <a:xfrm>
            <a:off x="-25400" y="-25400"/>
            <a:ext cx="24434800" cy="137668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/>
            </a:pPr>
            <a:endParaRPr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808563BE-9788-5B8F-E963-34018BB5230B}"/>
              </a:ext>
            </a:extLst>
          </p:cNvPr>
          <p:cNvSpPr/>
          <p:nvPr userDrawn="1"/>
        </p:nvSpPr>
        <p:spPr>
          <a:xfrm>
            <a:off x="2456" y="-39181"/>
            <a:ext cx="24434800" cy="1888804"/>
          </a:xfrm>
          <a:prstGeom prst="rect">
            <a:avLst/>
          </a:prstGeom>
          <a:gradFill>
            <a:gsLst>
              <a:gs pos="0">
                <a:srgbClr val="08080D"/>
              </a:gs>
              <a:gs pos="100000">
                <a:srgbClr val="213B8D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050510"/>
                </a:solidFill>
              </a:defRPr>
            </a:pPr>
            <a:endParaRPr/>
          </a:p>
        </p:txBody>
      </p:sp>
      <p:grpSp>
        <p:nvGrpSpPr>
          <p:cNvPr id="21" name="Group">
            <a:extLst>
              <a:ext uri="{FF2B5EF4-FFF2-40B4-BE49-F238E27FC236}">
                <a16:creationId xmlns:a16="http://schemas.microsoft.com/office/drawing/2014/main" id="{8595A2EB-B309-C458-D2D2-8CF2843BE059}"/>
              </a:ext>
            </a:extLst>
          </p:cNvPr>
          <p:cNvGrpSpPr/>
          <p:nvPr userDrawn="1"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C0E2605E-939B-D705-569D-D81AE4F6669C}"/>
                </a:ext>
              </a:extLst>
            </p:cNvPr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FF25201D-0F59-AB8C-AF52-2E155954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CB990817-73AF-B743-A2A0-C99F050A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099" y="347603"/>
            <a:ext cx="19250959" cy="1422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55FEB8-B9E7-4999-0361-A040FD5FE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2602" y="3444174"/>
            <a:ext cx="20546456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584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138" normalizeH="0" baseline="0" noProof="0" dirty="0">
                <a:ln>
                  <a:noFill/>
                </a:ln>
                <a:solidFill>
                  <a:srgbClr val="53BBE0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Helvetica"/>
              </a:rPr>
              <a:t>Bullets </a:t>
            </a:r>
            <a:endParaRPr kumimoji="0" lang="tr-TR" sz="4400" b="0" i="0" u="none" strike="noStrike" kern="0" cap="none" spc="138" normalizeH="0" baseline="0" noProof="0" dirty="0">
              <a:ln>
                <a:noFill/>
              </a:ln>
              <a:solidFill>
                <a:srgbClr val="53BBE0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"/>
            </a:endParaRPr>
          </a:p>
          <a:p>
            <a:pPr marL="571500" marR="0" lvl="2" indent="-571500" algn="l" defTabSz="584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7"/>
              </a:buBlip>
              <a:tabLst/>
              <a:defRPr/>
            </a:pPr>
            <a:r>
              <a:rPr kumimoji="0" lang="en-US" sz="4400" b="0" i="0" u="none" strike="noStrike" kern="0" cap="none" spc="-4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Third level</a:t>
            </a:r>
          </a:p>
          <a:p>
            <a:pPr marL="1200150" marR="0" lvl="3" indent="-571500" algn="l" defTabSz="12001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7"/>
              </a:buBlip>
              <a:tabLst/>
              <a:defRPr/>
            </a:pPr>
            <a:r>
              <a:rPr kumimoji="0" lang="en-US" sz="4400" b="0" i="0" u="none" strike="noStrike" kern="0" cap="none" spc="-4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Fourth level</a:t>
            </a:r>
          </a:p>
          <a:p>
            <a:pPr marL="1828800" marR="0" lvl="4" indent="-571500" algn="l" defTabSz="6096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7"/>
              </a:buBlip>
              <a:tabLst/>
              <a:defRPr/>
            </a:pPr>
            <a:r>
              <a:rPr kumimoji="0" lang="en-US" sz="4400" b="0" i="0" u="none" strike="noStrike" kern="0" cap="none" spc="-4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lang="en-US" sz="6400" b="1" i="0" u="none" strike="noStrike" cap="none" spc="190" baseline="0" smtClean="0">
          <a:solidFill>
            <a:srgbClr val="9F9037"/>
          </a:solidFill>
          <a:uFillTx/>
          <a:latin typeface="UnitSlabPro-Bold" panose="02010804040101010102" pitchFamily="2" charset="0"/>
          <a:ea typeface="+mn-ea"/>
          <a:cs typeface="UnitSlabPro-Bold" panose="02010804040101010102" pitchFamily="2" charset="0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4C55A-155C-AB10-B404-FE3EE347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Cypress-JavaScript Knowledge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3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>
                <a:solidFill>
                  <a:srgbClr val="FFFF00"/>
                </a:solidFill>
              </a:rPr>
              <a:t>Hello</a:t>
            </a:r>
            <a:r>
              <a:rPr lang="tr-TR">
                <a:solidFill>
                  <a:srgbClr val="FFFF00"/>
                </a:solidFill>
              </a:rPr>
              <a:t> World!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042" y="3574756"/>
            <a:ext cx="9008623" cy="438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2067859" y="2424511"/>
            <a:ext cx="6681971" cy="4988614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pPr algn="ctr">
              <a:buClr>
                <a:schemeClr val="lt1"/>
              </a:buClr>
              <a:buSzPts val="4800"/>
            </a:pPr>
            <a:r>
              <a:rPr lang="en-US" sz="40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Run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your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codes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with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Node.js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engine in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your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computer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with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Code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Runner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extension</a:t>
            </a:r>
            <a:endParaRPr lang="en-US" sz="2800" spc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0B574-8842-D91F-07FA-09602977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33304" y="7962901"/>
            <a:ext cx="4593452" cy="5772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0A54EF-F629-7D64-6956-A16FD354C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5118" y="3869350"/>
            <a:ext cx="8190999" cy="3543775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4776003-A327-CF05-C791-4937F7763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223" y="8660659"/>
            <a:ext cx="12333767" cy="438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D0C3261-66F9-1B6B-8BF4-2AA651665F9B}"/>
              </a:ext>
            </a:extLst>
          </p:cNvPr>
          <p:cNvSpPr/>
          <p:nvPr/>
        </p:nvSpPr>
        <p:spPr>
          <a:xfrm>
            <a:off x="5408844" y="9098872"/>
            <a:ext cx="5459300" cy="3207205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pPr algn="ctr">
              <a:buClr>
                <a:schemeClr val="lt1"/>
              </a:buClr>
              <a:buSzPts val="4800"/>
            </a:pPr>
            <a:r>
              <a:rPr lang="en-US" sz="40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600" b="0" i="0" u="none" strike="noStrike" cap="none">
                <a:solidFill>
                  <a:schemeClr val="lt1"/>
                </a:solidFill>
                <a:latin typeface="UnitSlabPro" panose="02010504040101010102" pitchFamily="2" charset="0"/>
                <a:ea typeface="Arial"/>
                <a:cs typeface="UnitSlabPro" panose="02010504040101010102" pitchFamily="2" charset="0"/>
                <a:sym typeface="Arial"/>
              </a:rPr>
              <a:t>Or running your code from Terminal</a:t>
            </a:r>
          </a:p>
          <a:p>
            <a:pPr algn="ctr">
              <a:buClr>
                <a:schemeClr val="lt1"/>
              </a:buClr>
              <a:buSzPts val="4800"/>
            </a:pPr>
            <a:endParaRPr lang="en-US" sz="2800" spc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E3AEC-0BCD-1167-FB60-C78E7918D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6074" y="8994775"/>
            <a:ext cx="11503806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5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>
                <a:solidFill>
                  <a:srgbClr val="FFFF00"/>
                </a:solidFill>
              </a:rPr>
              <a:t>J</a:t>
            </a:r>
            <a:r>
              <a:rPr lang="en-US" err="1">
                <a:solidFill>
                  <a:srgbClr val="FFFF00"/>
                </a:solidFill>
              </a:rPr>
              <a:t>avascript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tr-TR">
                <a:solidFill>
                  <a:srgbClr val="FFFF00"/>
                </a:solidFill>
              </a:rPr>
              <a:t>V</a:t>
            </a:r>
            <a:r>
              <a:rPr lang="en-US" err="1">
                <a:solidFill>
                  <a:srgbClr val="FFFF00"/>
                </a:solidFill>
              </a:rPr>
              <a:t>irtual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tr-TR">
                <a:solidFill>
                  <a:srgbClr val="FFFF00"/>
                </a:solidFill>
              </a:rPr>
              <a:t>M</a:t>
            </a:r>
            <a:r>
              <a:rPr lang="en-US" err="1">
                <a:solidFill>
                  <a:srgbClr val="FFFF00"/>
                </a:solidFill>
              </a:rPr>
              <a:t>achine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tr-TR">
                <a:solidFill>
                  <a:srgbClr val="FFFF00"/>
                </a:solidFill>
              </a:rPr>
              <a:t>B</a:t>
            </a:r>
            <a:r>
              <a:rPr lang="en-US" err="1">
                <a:solidFill>
                  <a:srgbClr val="FFFF00"/>
                </a:solidFill>
              </a:rPr>
              <a:t>rowser</a:t>
            </a:r>
            <a:r>
              <a:rPr lang="en-US">
                <a:solidFill>
                  <a:srgbClr val="FFFF00"/>
                </a:solidFill>
              </a:rPr>
              <a:t> vs </a:t>
            </a:r>
            <a:r>
              <a:rPr lang="tr-TR">
                <a:solidFill>
                  <a:srgbClr val="FFFF00"/>
                </a:solidFill>
              </a:rPr>
              <a:t>N</a:t>
            </a:r>
            <a:r>
              <a:rPr lang="en-US" err="1">
                <a:solidFill>
                  <a:srgbClr val="FFFF00"/>
                </a:solidFill>
              </a:rPr>
              <a:t>ode.js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9" y="2251067"/>
            <a:ext cx="13163107" cy="612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2801600" y="8977021"/>
            <a:ext cx="6813453" cy="2705558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pPr algn="ctr">
              <a:buClr>
                <a:schemeClr val="lt1"/>
              </a:buClr>
              <a:buSzPts val="4800"/>
            </a:pPr>
            <a:r>
              <a:rPr lang="en-US" sz="4000" spc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b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No HTML file: </a:t>
            </a:r>
            <a:r>
              <a:rPr lang="tr-TR" sz="4000" b="1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Runs</a:t>
            </a:r>
            <a:r>
              <a:rPr lang="tr-TR" sz="4000" b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on </a:t>
            </a:r>
            <a:r>
              <a:rPr lang="tr-TR" sz="4000" b="1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Node.js</a:t>
            </a:r>
            <a:r>
              <a:rPr lang="tr-TR" sz="4000" b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Machine</a:t>
            </a:r>
            <a:endParaRPr lang="en-US" sz="4000" b="1">
              <a:solidFill>
                <a:schemeClr val="bg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C3261-66F9-1B6B-8BF4-2AA651665F9B}"/>
              </a:ext>
            </a:extLst>
          </p:cNvPr>
          <p:cNvSpPr/>
          <p:nvPr/>
        </p:nvSpPr>
        <p:spPr>
          <a:xfrm>
            <a:off x="3197273" y="8726197"/>
            <a:ext cx="6478356" cy="3207205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en-US" sz="4000" spc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b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HTML file </a:t>
            </a:r>
            <a:r>
              <a:rPr lang="tr-TR" sz="3600" b="1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needed</a:t>
            </a:r>
            <a:r>
              <a:rPr lang="tr-TR" sz="3600" b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: </a:t>
            </a:r>
            <a:r>
              <a:rPr lang="tr-TR" sz="3600" b="1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Runs</a:t>
            </a:r>
            <a:r>
              <a:rPr lang="tr-TR" sz="3600" b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on browser JS Virtual Machine</a:t>
            </a:r>
            <a:endParaRPr lang="en-US" sz="3600" b="1">
              <a:solidFill>
                <a:schemeClr val="bg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algn="ctr">
              <a:buClr>
                <a:schemeClr val="lt1"/>
              </a:buClr>
              <a:buSzPts val="4800"/>
            </a:pPr>
            <a:endParaRPr lang="en-US" sz="2800" spc="0">
              <a:solidFill>
                <a:schemeClr val="bg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A57BD-545A-7785-C312-045A97B9D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47" y="2710877"/>
            <a:ext cx="12281737" cy="480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00"/>
                </a:solidFill>
              </a:rPr>
              <a:t>Code structure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61" y="3601203"/>
            <a:ext cx="11865678" cy="527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611425" y="2796598"/>
            <a:ext cx="7553841" cy="5222529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en-US" sz="48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4400">
                <a:latin typeface="UnitSlabPro" panose="02010504040101010102" pitchFamily="2" charset="0"/>
                <a:cs typeface="UnitSlabPro" panose="02010504040101010102" pitchFamily="2" charset="0"/>
              </a:rPr>
              <a:t>Statements</a:t>
            </a:r>
            <a:r>
              <a:rPr lang="tr-TR" sz="4400">
                <a:latin typeface="UnitSlabPro" panose="02010504040101010102" pitchFamily="2" charset="0"/>
                <a:cs typeface="UnitSlabPro" panose="02010504040101010102" pitchFamily="2" charset="0"/>
              </a:rPr>
              <a:t> : </a:t>
            </a:r>
            <a:r>
              <a:rPr lang="en-US" sz="4400">
                <a:latin typeface="UnitSlabPro" panose="02010504040101010102" pitchFamily="2" charset="0"/>
                <a:cs typeface="UnitSlabPro" panose="02010504040101010102" pitchFamily="2" charset="0"/>
              </a:rPr>
              <a:t>are syntax constructs and commands that perform actions.</a:t>
            </a:r>
            <a:endParaRPr lang="tr-TR" sz="440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3600" spc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A3535-FD77-34E4-FA43-ABF22D8C26F7}"/>
              </a:ext>
            </a:extLst>
          </p:cNvPr>
          <p:cNvSpPr txBox="1"/>
          <p:nvPr/>
        </p:nvSpPr>
        <p:spPr>
          <a:xfrm>
            <a:off x="10500978" y="4514634"/>
            <a:ext cx="10899243" cy="2547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en-US" sz="2800" b="0" i="0" u="none" strike="noStrike" cap="none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sym typeface="JetBrains Mono"/>
              </a:rPr>
              <a:t>// A semicolon may be omitted in most cases when a line break exists.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endParaRPr lang="en-US" sz="2800" b="0" i="0" u="none" strike="noStrike" cap="none">
              <a:solidFill>
                <a:srgbClr val="699856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  <a:sym typeface="JetBrains Mono"/>
            </a:endParaRP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console.log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(‘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Hello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World’);</a:t>
            </a:r>
          </a:p>
        </p:txBody>
      </p:sp>
    </p:spTree>
    <p:extLst>
      <p:ext uri="{BB962C8B-B14F-4D97-AF65-F5344CB8AC3E}">
        <p14:creationId xmlns:p14="http://schemas.microsoft.com/office/powerpoint/2010/main" val="288876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err="1"/>
              <a:t>Variables</a:t>
            </a:r>
            <a:r>
              <a:rPr lang="tr-TR" sz="7200"/>
              <a:t> </a:t>
            </a:r>
            <a:r>
              <a:rPr lang="tr-TR" sz="7200" err="1"/>
              <a:t>and</a:t>
            </a:r>
            <a:r>
              <a:rPr lang="tr-TR" sz="7200"/>
              <a:t> Data </a:t>
            </a:r>
            <a:r>
              <a:rPr lang="tr-TR" sz="7200" err="1"/>
              <a:t>Types</a:t>
            </a:r>
            <a:r>
              <a:rPr lang="tr-TR" sz="7200"/>
              <a:t> in JS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12111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501655" y="3328820"/>
            <a:ext cx="7833731" cy="5538933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Publico Text Roman"/>
            </a:endParaRPr>
          </a:p>
          <a:p>
            <a:pPr marL="0" marR="0" lvl="0" indent="0" algn="ctr" defTabSz="8255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-Bold" panose="02010804040101010102" pitchFamily="2" charset="0"/>
                <a:cs typeface="UnitSlabPro-Bold" panose="02010804040101010102" pitchFamily="2" charset="0"/>
                <a:sym typeface="Publico Text Roman"/>
              </a:rPr>
              <a:t>Variable </a:t>
            </a: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is a named container for a particular type of data used to hold a value.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lang="en-US" sz="4000"/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lang="en-US" sz="40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11586763" y="7217534"/>
            <a:ext cx="10124634" cy="5745880"/>
            <a:chOff x="14824100" y="3063973"/>
            <a:chExt cx="11770599" cy="6591410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4824100" y="3255521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17136" y="3063973"/>
              <a:ext cx="4053227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4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Storing data</a:t>
              </a: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6736232" y="4795938"/>
              <a:ext cx="6399801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4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Manipulate Values</a:t>
              </a:r>
            </a:p>
          </p:txBody>
        </p:sp>
        <p:sp>
          <p:nvSpPr>
            <p:cNvPr id="11" name="Arrow: Chevron 4">
              <a:extLst>
                <a:ext uri="{FF2B5EF4-FFF2-40B4-BE49-F238E27FC236}">
                  <a16:creationId xmlns:a16="http://schemas.microsoft.com/office/drawing/2014/main" id="{B09CFDAF-82AD-4661-2431-DBEA40B45F1E}"/>
                </a:ext>
              </a:extLst>
            </p:cNvPr>
            <p:cNvSpPr txBox="1"/>
            <p:nvPr/>
          </p:nvSpPr>
          <p:spPr>
            <a:xfrm>
              <a:off x="17299377" y="6569254"/>
              <a:ext cx="6950487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4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Writing Flexible Code</a:t>
              </a:r>
            </a:p>
          </p:txBody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9CD323B4-BF57-E161-8E0E-EB982D078C27}"/>
                </a:ext>
              </a:extLst>
            </p:cNvPr>
            <p:cNvSpPr txBox="1"/>
            <p:nvPr/>
          </p:nvSpPr>
          <p:spPr>
            <a:xfrm>
              <a:off x="18037564" y="8342566"/>
              <a:ext cx="8557135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4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Enhance Code Readability</a:t>
              </a:r>
            </a:p>
          </p:txBody>
        </p:sp>
        <p:sp>
          <p:nvSpPr>
            <p:cNvPr id="2" name="Arrow: Chevron 1">
              <a:extLst>
                <a:ext uri="{FF2B5EF4-FFF2-40B4-BE49-F238E27FC236}">
                  <a16:creationId xmlns:a16="http://schemas.microsoft.com/office/drawing/2014/main" id="{1259AAC9-956B-1C44-342B-4B6068DE10EB}"/>
                </a:ext>
              </a:extLst>
            </p:cNvPr>
            <p:cNvSpPr/>
            <p:nvPr/>
          </p:nvSpPr>
          <p:spPr>
            <a:xfrm>
              <a:off x="15520082" y="4957029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19F0CF74-ED52-8F33-00C1-C43C9CFB2EDE}"/>
                </a:ext>
              </a:extLst>
            </p:cNvPr>
            <p:cNvSpPr/>
            <p:nvPr/>
          </p:nvSpPr>
          <p:spPr>
            <a:xfrm>
              <a:off x="16117136" y="6786498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4B0953E1-FE01-B6C7-2F39-880E7A3CD676}"/>
                </a:ext>
              </a:extLst>
            </p:cNvPr>
            <p:cNvSpPr/>
            <p:nvPr/>
          </p:nvSpPr>
          <p:spPr>
            <a:xfrm>
              <a:off x="16815097" y="8489101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7D1B7A9D-BAA0-B832-568C-356DF8A9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880" y="2068408"/>
            <a:ext cx="13240376" cy="484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3FF9BB-837E-E923-76A7-A1D9DE3E9DC9}"/>
              </a:ext>
            </a:extLst>
          </p:cNvPr>
          <p:cNvSpPr txBox="1"/>
          <p:nvPr/>
        </p:nvSpPr>
        <p:spPr>
          <a:xfrm>
            <a:off x="11032605" y="2233641"/>
            <a:ext cx="12656734" cy="4484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en-US" sz="2800" b="0" i="0" u="none" strike="noStrike" cap="none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sym typeface="JetBrains Mono"/>
              </a:rPr>
              <a:t>// The statement below creates (in other words: declares) a variable with the name “message”: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let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message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lang="tr-TR" sz="2800" err="1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store</a:t>
            </a:r>
            <a:r>
              <a:rPr lang="tr-TR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tr-TR" sz="2800" err="1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the</a:t>
            </a:r>
            <a:r>
              <a:rPr lang="tr-TR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tr-TR" sz="2800" err="1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</a:t>
            </a:r>
            <a:r>
              <a:rPr lang="tr-TR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'</a:t>
            </a:r>
            <a:r>
              <a:rPr lang="tr-TR" sz="2800" err="1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Hello</a:t>
            </a:r>
            <a:r>
              <a:rPr lang="tr-TR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 in </a:t>
            </a:r>
            <a:r>
              <a:rPr lang="tr-TR" sz="2800" err="1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the</a:t>
            </a:r>
            <a:r>
              <a:rPr lang="tr-TR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tr-TR" sz="2800" err="1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variable</a:t>
            </a:r>
            <a:r>
              <a:rPr lang="tr-TR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tr-TR" sz="2800" err="1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named</a:t>
            </a:r>
            <a:r>
              <a:rPr lang="tr-TR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tr-TR" sz="2800" err="1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message</a:t>
            </a:r>
            <a:endParaRPr lang="tr-TR" sz="2800">
              <a:solidFill>
                <a:srgbClr val="699856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message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'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Hello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';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endParaRPr lang="tr-TR" sz="28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-Medi" panose="02010604040101010102" pitchFamily="2" charset="0"/>
                <a:cs typeface="UnitSlabPro-Medi" panose="02010604040101010102" pitchFamily="2" charset="0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0F4DA4E6-06B3-7EE0-93CF-CD8B59461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7841" y="400229"/>
            <a:ext cx="2898785" cy="28987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BCA22E-DB20-FCFC-88E5-63123C25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>
                <a:solidFill>
                  <a:srgbClr val="FFFF00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Task-1 </a:t>
            </a:r>
            <a:r>
              <a:rPr lang="en-US">
                <a:solidFill>
                  <a:srgbClr val="FFFF00"/>
                </a:solidFill>
              </a:rPr>
              <a:t>Working with variables</a:t>
            </a:r>
            <a:endParaRPr lang="en-US">
              <a:solidFill>
                <a:srgbClr val="FFFF00"/>
              </a:solidFill>
              <a:latin typeface="UnitSlabPro-Bold" panose="02010804040101010102" pitchFamily="2" charset="0"/>
              <a:cs typeface="UnitSlabPro-Bold" panose="02010804040101010102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A2DA6-FF78-6DEB-8DEC-1FD6D391893B}"/>
              </a:ext>
            </a:extLst>
          </p:cNvPr>
          <p:cNvSpPr txBox="1"/>
          <p:nvPr/>
        </p:nvSpPr>
        <p:spPr>
          <a:xfrm>
            <a:off x="1723263" y="3649803"/>
            <a:ext cx="1438457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spc="0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Declare two variables: admin and </a:t>
            </a:r>
            <a:r>
              <a:rPr lang="en-US" sz="4000" spc="0" err="1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firstName</a:t>
            </a:r>
            <a:r>
              <a:rPr lang="en-US" sz="4000" spc="0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spc="0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Assign the value "John" to </a:t>
            </a:r>
            <a:r>
              <a:rPr lang="en-US" sz="4000" spc="0" err="1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firstName</a:t>
            </a:r>
            <a:r>
              <a:rPr lang="en-US" sz="4000" spc="0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spc="0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Copy the value from </a:t>
            </a:r>
            <a:r>
              <a:rPr lang="en-US" sz="4000" spc="0" err="1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firstName</a:t>
            </a:r>
            <a:r>
              <a:rPr lang="en-US" sz="4000" spc="0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 to admin.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spc="0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Show the value of admin using </a:t>
            </a:r>
            <a:r>
              <a:rPr lang="en-US" sz="4000" spc="0" err="1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console.log</a:t>
            </a:r>
            <a:r>
              <a:rPr lang="en-US" sz="4000" spc="0">
                <a:solidFill>
                  <a:schemeClr val="accent4">
                    <a:lumMod val="60000"/>
                    <a:lumOff val="40000"/>
                  </a:schemeClr>
                </a:solidFill>
                <a:latin typeface="UnitSlabPro" panose="02010504040101010102" pitchFamily="2" charset="0"/>
                <a:ea typeface="+mn-ea"/>
                <a:cs typeface="UnitSlabPro" panose="02010504040101010102" pitchFamily="2" charset="0"/>
              </a:rPr>
              <a:t>()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59F6CF3B-6597-1C23-F8DD-8F6E6E430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41" y="8177075"/>
            <a:ext cx="5975826" cy="35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04AB31-CDC4-FC57-717B-2D7DCD9C32A8}"/>
              </a:ext>
            </a:extLst>
          </p:cNvPr>
          <p:cNvSpPr txBox="1"/>
          <p:nvPr/>
        </p:nvSpPr>
        <p:spPr>
          <a:xfrm>
            <a:off x="13658833" y="3649803"/>
            <a:ext cx="702781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71500" algn="l"/>
                <a:tab pos="1143000" algn="l"/>
                <a:tab pos="1600200" algn="l"/>
                <a:tab pos="2171700" algn="l"/>
              </a:tabLst>
            </a:pPr>
            <a:r>
              <a:rPr lang="en-US" sz="4400" spc="0">
                <a:solidFill>
                  <a:schemeClr val="accent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Example: 	                   </a:t>
            </a:r>
          </a:p>
          <a:p>
            <a:pPr>
              <a:spcBef>
                <a:spcPts val="0"/>
              </a:spcBef>
              <a:tabLst>
                <a:tab pos="571500" algn="l"/>
                <a:tab pos="1143000" algn="l"/>
                <a:tab pos="1600200" algn="l"/>
                <a:tab pos="2171700" algn="l"/>
              </a:tabLst>
            </a:pPr>
            <a:r>
              <a:rPr lang="en-US" sz="4400" spc="0">
                <a:solidFill>
                  <a:schemeClr val="accent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	Input: </a:t>
            </a:r>
          </a:p>
          <a:p>
            <a:pPr>
              <a:spcBef>
                <a:spcPts val="0"/>
              </a:spcBef>
              <a:tabLst>
                <a:tab pos="571500" algn="l"/>
                <a:tab pos="1143000" algn="l"/>
                <a:tab pos="1600200" algn="l"/>
                <a:tab pos="2171700" algn="l"/>
              </a:tabLst>
            </a:pPr>
            <a:r>
              <a:rPr lang="en-US" sz="4400" spc="0">
                <a:solidFill>
                  <a:schemeClr val="accent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		</a:t>
            </a:r>
            <a:r>
              <a:rPr lang="en-US" sz="4400" spc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firstName</a:t>
            </a:r>
            <a:r>
              <a:rPr lang="en-US" sz="44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= John</a:t>
            </a:r>
          </a:p>
          <a:p>
            <a:pPr>
              <a:spcBef>
                <a:spcPts val="0"/>
              </a:spcBef>
              <a:tabLst>
                <a:tab pos="571500" algn="l"/>
                <a:tab pos="1143000" algn="l"/>
                <a:tab pos="1600200" algn="l"/>
                <a:tab pos="2171700" algn="l"/>
              </a:tabLst>
            </a:pPr>
            <a:r>
              <a:rPr lang="en-US" sz="44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		</a:t>
            </a:r>
          </a:p>
          <a:p>
            <a:pPr>
              <a:spcBef>
                <a:spcPts val="0"/>
              </a:spcBef>
              <a:tabLst>
                <a:tab pos="571500" algn="l"/>
                <a:tab pos="1143000" algn="l"/>
                <a:tab pos="1600200" algn="l"/>
                <a:tab pos="2171700" algn="l"/>
              </a:tabLst>
            </a:pPr>
            <a:r>
              <a:rPr lang="en-US" sz="4400" spc="0">
                <a:solidFill>
                  <a:schemeClr val="accent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	Output: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EAFC0-83E4-3FFF-09FD-DB72405F9A3C}"/>
              </a:ext>
            </a:extLst>
          </p:cNvPr>
          <p:cNvSpPr txBox="1"/>
          <p:nvPr/>
        </p:nvSpPr>
        <p:spPr>
          <a:xfrm>
            <a:off x="12192000" y="9051926"/>
            <a:ext cx="5687738" cy="569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pc="0">
                <a:latin typeface="JetBrains Mono"/>
              </a:rPr>
              <a:t>admin = John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C21D60-DB87-F0ED-F046-B56B6EEEBAA1}"/>
              </a:ext>
            </a:extLst>
          </p:cNvPr>
          <p:cNvSpPr>
            <a:spLocks noChangeAspect="1"/>
          </p:cNvSpPr>
          <p:nvPr/>
        </p:nvSpPr>
        <p:spPr>
          <a:xfrm>
            <a:off x="6339026" y="11545561"/>
            <a:ext cx="232463" cy="232463"/>
          </a:xfrm>
          <a:prstGeom prst="ellipse">
            <a:avLst/>
          </a:prstGeom>
          <a:solidFill>
            <a:schemeClr val="bg1">
              <a:lumMod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2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en-US" sz="30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ublico Text Roman"/>
              <a:ea typeface="Publico Text Roman"/>
              <a:cs typeface="Publico Text Roman"/>
              <a:sym typeface="Publico Text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889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solidFill>
                  <a:srgbClr val="FFFF00"/>
                </a:solidFill>
              </a:rPr>
              <a:t>Data </a:t>
            </a:r>
            <a:r>
              <a:rPr lang="tr-TR" err="1">
                <a:solidFill>
                  <a:srgbClr val="FFFF00"/>
                </a:solidFill>
              </a:rPr>
              <a:t>Types</a:t>
            </a:r>
            <a:endParaRPr lang="en-US">
              <a:solidFill>
                <a:srgbClr val="FFFF00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DE484-3EBA-12DB-0EC6-1C791E33AFC8}"/>
              </a:ext>
            </a:extLst>
          </p:cNvPr>
          <p:cNvGrpSpPr/>
          <p:nvPr/>
        </p:nvGrpSpPr>
        <p:grpSpPr>
          <a:xfrm>
            <a:off x="13591227" y="5331588"/>
            <a:ext cx="10327121" cy="5312711"/>
            <a:chOff x="14824100" y="3063973"/>
            <a:chExt cx="12789355" cy="6591410"/>
          </a:xfrm>
        </p:grpSpPr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FCD1D99D-6620-9FFA-D324-A4E93BAA3D9D}"/>
                </a:ext>
              </a:extLst>
            </p:cNvPr>
            <p:cNvSpPr/>
            <p:nvPr/>
          </p:nvSpPr>
          <p:spPr>
            <a:xfrm>
              <a:off x="14824100" y="3255521"/>
              <a:ext cx="968561" cy="1095572"/>
            </a:xfrm>
            <a:prstGeom prst="chevron">
              <a:avLst/>
            </a:prstGeom>
            <a:solidFill>
              <a:srgbClr val="7BA261">
                <a:alpha val="52766"/>
              </a:srgbClr>
            </a:solidFill>
            <a:ln w="12700">
              <a:miter lim="400000"/>
            </a:ln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27" name="Arrow: Chevron 4">
              <a:extLst>
                <a:ext uri="{FF2B5EF4-FFF2-40B4-BE49-F238E27FC236}">
                  <a16:creationId xmlns:a16="http://schemas.microsoft.com/office/drawing/2014/main" id="{F846CFBE-9A6E-2629-82A5-FFB99D17C1C0}"/>
                </a:ext>
              </a:extLst>
            </p:cNvPr>
            <p:cNvSpPr txBox="1"/>
            <p:nvPr/>
          </p:nvSpPr>
          <p:spPr>
            <a:xfrm>
              <a:off x="16117135" y="3063973"/>
              <a:ext cx="11496320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0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Primitive: String, Boolean, Number</a:t>
              </a:r>
            </a:p>
          </p:txBody>
        </p:sp>
        <p:sp>
          <p:nvSpPr>
            <p:cNvPr id="28" name="Arrow: Chevron 4">
              <a:extLst>
                <a:ext uri="{FF2B5EF4-FFF2-40B4-BE49-F238E27FC236}">
                  <a16:creationId xmlns:a16="http://schemas.microsoft.com/office/drawing/2014/main" id="{7EE80B4F-8704-2ABE-220B-8DDA83C4F691}"/>
                </a:ext>
              </a:extLst>
            </p:cNvPr>
            <p:cNvSpPr txBox="1"/>
            <p:nvPr/>
          </p:nvSpPr>
          <p:spPr>
            <a:xfrm>
              <a:off x="16736232" y="4795938"/>
              <a:ext cx="6399801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0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Undefined and Null</a:t>
              </a:r>
            </a:p>
          </p:txBody>
        </p:sp>
        <p:sp>
          <p:nvSpPr>
            <p:cNvPr id="29" name="Arrow: Chevron 4">
              <a:extLst>
                <a:ext uri="{FF2B5EF4-FFF2-40B4-BE49-F238E27FC236}">
                  <a16:creationId xmlns:a16="http://schemas.microsoft.com/office/drawing/2014/main" id="{75661872-CAF3-AF0B-292B-F376F4559F83}"/>
                </a:ext>
              </a:extLst>
            </p:cNvPr>
            <p:cNvSpPr txBox="1"/>
            <p:nvPr/>
          </p:nvSpPr>
          <p:spPr>
            <a:xfrm>
              <a:off x="17299377" y="6569254"/>
              <a:ext cx="6950487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0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Object</a:t>
              </a:r>
            </a:p>
          </p:txBody>
        </p:sp>
        <p:sp>
          <p:nvSpPr>
            <p:cNvPr id="30" name="Arrow: Chevron 4">
              <a:extLst>
                <a:ext uri="{FF2B5EF4-FFF2-40B4-BE49-F238E27FC236}">
                  <a16:creationId xmlns:a16="http://schemas.microsoft.com/office/drawing/2014/main" id="{FBA37D4A-0350-1621-FAB3-5922A7481B39}"/>
                </a:ext>
              </a:extLst>
            </p:cNvPr>
            <p:cNvSpPr txBox="1"/>
            <p:nvPr/>
          </p:nvSpPr>
          <p:spPr>
            <a:xfrm>
              <a:off x="18037564" y="8342566"/>
              <a:ext cx="8557135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0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Array and Function</a:t>
              </a: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014B2EB4-6F3B-BDD6-9564-D936FAB0A422}"/>
                </a:ext>
              </a:extLst>
            </p:cNvPr>
            <p:cNvSpPr/>
            <p:nvPr/>
          </p:nvSpPr>
          <p:spPr>
            <a:xfrm>
              <a:off x="15520082" y="4957029"/>
              <a:ext cx="968561" cy="1095572"/>
            </a:xfrm>
            <a:prstGeom prst="chevron">
              <a:avLst/>
            </a:prstGeom>
            <a:solidFill>
              <a:srgbClr val="7BA261">
                <a:alpha val="52766"/>
              </a:srgbClr>
            </a:solidFill>
            <a:ln w="12700">
              <a:miter lim="400000"/>
            </a:ln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B8FF152B-89CA-970A-252B-74301B7D3BF1}"/>
                </a:ext>
              </a:extLst>
            </p:cNvPr>
            <p:cNvSpPr/>
            <p:nvPr/>
          </p:nvSpPr>
          <p:spPr>
            <a:xfrm>
              <a:off x="16117136" y="6786498"/>
              <a:ext cx="968561" cy="1095572"/>
            </a:xfrm>
            <a:prstGeom prst="chevron">
              <a:avLst/>
            </a:prstGeom>
            <a:solidFill>
              <a:srgbClr val="7BA261">
                <a:alpha val="52766"/>
              </a:srgbClr>
            </a:solidFill>
            <a:ln w="12700">
              <a:miter lim="400000"/>
            </a:ln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8F93C260-1C6D-1C49-7F37-D6F6CC731A06}"/>
                </a:ext>
              </a:extLst>
            </p:cNvPr>
            <p:cNvSpPr/>
            <p:nvPr/>
          </p:nvSpPr>
          <p:spPr>
            <a:xfrm>
              <a:off x="16815097" y="8489101"/>
              <a:ext cx="968561" cy="1095572"/>
            </a:xfrm>
            <a:prstGeom prst="chevron">
              <a:avLst/>
            </a:prstGeom>
            <a:solidFill>
              <a:srgbClr val="7BA261">
                <a:alpha val="52766"/>
              </a:srgbClr>
            </a:solidFill>
            <a:ln w="12700">
              <a:miter lim="400000"/>
            </a:ln>
          </p:spPr>
          <p:txBody>
            <a:bodyPr/>
            <a:lstStyle/>
            <a:p>
              <a:endParaRPr lang="en-US" sz="4000"/>
            </a:p>
          </p:txBody>
        </p:sp>
      </p:grp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D57E22C-CF19-5966-50A2-69645D110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07" y="4100485"/>
            <a:ext cx="11700832" cy="673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" name="Picture 2" descr="What are data types in JavaScript? - Use My Notes">
            <a:extLst>
              <a:ext uri="{FF2B5EF4-FFF2-40B4-BE49-F238E27FC236}">
                <a16:creationId xmlns:a16="http://schemas.microsoft.com/office/drawing/2014/main" id="{5DC2EC0E-57B8-3776-7925-ECFC50F3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970" y="4681917"/>
            <a:ext cx="11157812" cy="55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52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err="1"/>
              <a:t>Strings</a:t>
            </a:r>
            <a:r>
              <a:rPr lang="tr-TR" sz="7200"/>
              <a:t> in JS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51234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Strings</a:t>
            </a: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417082" y="3901667"/>
            <a:ext cx="7021562" cy="4523551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endParaRPr lang="en-US" sz="4000">
              <a:latin typeface="UnitSlabPro" panose="02010504040101010102" pitchFamily="2" charset="0"/>
              <a:ea typeface="JetBrains Mono" panose="02000009000000000000" pitchFamily="49" charset="0"/>
              <a:cs typeface="UnitSlabPro" panose="02010504040101010102" pitchFamily="2" charset="0"/>
            </a:endParaRPr>
          </a:p>
          <a:p>
            <a:pPr algn="ctr"/>
            <a:r>
              <a:rPr lang="en-US" sz="4000">
                <a:latin typeface="UnitSlabPro" panose="02010504040101010102" pitchFamily="2" charset="0"/>
                <a:ea typeface="JetBrains Mono" panose="02000009000000000000" pitchFamily="49" charset="0"/>
                <a:cs typeface="UnitSlabPro" panose="02010504040101010102" pitchFamily="2" charset="0"/>
              </a:rPr>
              <a:t>In JavaScript, there are 3 types of quotes.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lang="en-US" sz="4000">
              <a:latin typeface="UnitSlabPro" panose="02010504040101010102" pitchFamily="2" charset="0"/>
              <a:ea typeface="JetBrains Mono" panose="02000009000000000000" pitchFamily="49" charset="0"/>
              <a:cs typeface="UnitSlabPro" panose="02010504040101010102" pitchFamily="2" charset="0"/>
            </a:endParaRP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lang="en-US" sz="4000">
              <a:latin typeface="UnitSlabPro" panose="02010504040101010102" pitchFamily="2" charset="0"/>
              <a:ea typeface="JetBrains Mono" panose="02000009000000000000" pitchFamily="49" charset="0"/>
              <a:cs typeface="UnitSlabPro" panose="02010504040101010102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7995681" y="7217534"/>
            <a:ext cx="16155287" cy="5286354"/>
            <a:chOff x="14821783" y="3063973"/>
            <a:chExt cx="12159114" cy="3044782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4821783" y="3512730"/>
              <a:ext cx="666783" cy="480707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5792659" y="3063973"/>
              <a:ext cx="11188238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4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Double and single quotes are “simple” quotes. There’s practically no difference between them in JavaScript.</a:t>
              </a: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6736232" y="4795938"/>
              <a:ext cx="9897222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4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Backticks are “extended functionality” quotes. They allow us to embed variables and expressions into a string by wrapping them in ${…}</a:t>
              </a:r>
            </a:p>
          </p:txBody>
        </p:sp>
        <p:sp>
          <p:nvSpPr>
            <p:cNvPr id="2" name="Arrow: Chevron 1">
              <a:extLst>
                <a:ext uri="{FF2B5EF4-FFF2-40B4-BE49-F238E27FC236}">
                  <a16:creationId xmlns:a16="http://schemas.microsoft.com/office/drawing/2014/main" id="{1259AAC9-956B-1C44-342B-4B6068DE10EB}"/>
                </a:ext>
              </a:extLst>
            </p:cNvPr>
            <p:cNvSpPr/>
            <p:nvPr/>
          </p:nvSpPr>
          <p:spPr>
            <a:xfrm>
              <a:off x="15421739" y="5055015"/>
              <a:ext cx="666783" cy="480707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7D1B7A9D-BAA0-B832-568C-356DF8A9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880" y="2068408"/>
            <a:ext cx="9661390" cy="50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3FF9BB-837E-E923-76A7-A1D9DE3E9DC9}"/>
              </a:ext>
            </a:extLst>
          </p:cNvPr>
          <p:cNvSpPr txBox="1"/>
          <p:nvPr/>
        </p:nvSpPr>
        <p:spPr>
          <a:xfrm>
            <a:off x="11266522" y="2808302"/>
            <a:ext cx="12656734" cy="3318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/>
            <a:r>
              <a:rPr lang="en-US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Double quotes: </a:t>
            </a:r>
          </a:p>
          <a:p>
            <a:pPr lvl="1"/>
            <a:r>
              <a:rPr lang="en-US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console.log</a:t>
            </a:r>
            <a:r>
              <a:rPr lang="en-US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("Hello”);</a:t>
            </a:r>
          </a:p>
          <a:p>
            <a:pPr lvl="1"/>
            <a:r>
              <a:rPr lang="en-US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Single quotes:</a:t>
            </a:r>
          </a:p>
          <a:p>
            <a:pPr lvl="1"/>
            <a:r>
              <a:rPr lang="en-US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console.log</a:t>
            </a:r>
            <a:r>
              <a:rPr lang="en-US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('Hello’);</a:t>
            </a:r>
          </a:p>
          <a:p>
            <a:pPr lvl="1"/>
            <a:r>
              <a:rPr lang="en-US" sz="2800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Backticks:</a:t>
            </a:r>
            <a:r>
              <a:rPr lang="en-US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lvl="1"/>
            <a:r>
              <a:rPr lang="en-US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console.log</a:t>
            </a:r>
            <a:r>
              <a:rPr lang="en-US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(`Hello`);</a:t>
            </a:r>
          </a:p>
        </p:txBody>
      </p:sp>
    </p:spTree>
    <p:extLst>
      <p:ext uri="{BB962C8B-B14F-4D97-AF65-F5344CB8AC3E}">
        <p14:creationId xmlns:p14="http://schemas.microsoft.com/office/powerpoint/2010/main" val="315350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err="1"/>
              <a:t>Operators</a:t>
            </a:r>
            <a:r>
              <a:rPr lang="tr-TR" sz="7200"/>
              <a:t> in JS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77755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dirty="0" err="1"/>
              <a:t>Javascript</a:t>
            </a:r>
            <a:r>
              <a:rPr lang="tr-TR" sz="7200"/>
              <a:t> </a:t>
            </a:r>
            <a:r>
              <a:rPr lang="tr-TR" sz="7200" err="1"/>
              <a:t>Intro</a:t>
            </a:r>
            <a:r>
              <a:rPr lang="tr-TR" sz="7200"/>
              <a:t> - Basics </a:t>
            </a:r>
            <a:r>
              <a:rPr lang="tr-TR" sz="7200" err="1"/>
              <a:t>to</a:t>
            </a:r>
            <a:r>
              <a:rPr lang="tr-TR" sz="7200"/>
              <a:t> </a:t>
            </a:r>
            <a:r>
              <a:rPr lang="tr-TR" sz="7200" err="1"/>
              <a:t>Know</a:t>
            </a:r>
            <a:r>
              <a:rPr lang="tr-TR" sz="7200"/>
              <a:t> </a:t>
            </a:r>
            <a:r>
              <a:rPr lang="tr-TR" sz="7200" err="1"/>
              <a:t>About</a:t>
            </a:r>
            <a:endParaRPr lang="en-US" sz="7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Basic operators, </a:t>
            </a:r>
            <a:r>
              <a:rPr lang="en-US" err="1">
                <a:solidFill>
                  <a:srgbClr val="FFFF00"/>
                </a:solidFill>
              </a:rPr>
              <a:t>maths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2067859" y="3417910"/>
            <a:ext cx="7054876" cy="3529510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pPr algn="ctr">
              <a:lnSpc>
                <a:spcPct val="90000"/>
              </a:lnSpc>
              <a:defRPr/>
            </a:pPr>
            <a:endParaRPr lang="en-US" sz="4000" spc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sz="4000" spc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sz="4000" spc="0">
                <a:latin typeface="UnitSlabPro" panose="02010504040101010102" pitchFamily="2" charset="0"/>
                <a:cs typeface="UnitSlabPro" panose="02010504040101010102" pitchFamily="2" charset="0"/>
              </a:rPr>
              <a:t>M</a:t>
            </a:r>
            <a:r>
              <a:rPr kumimoji="0" lang="en-US" sz="4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ath</a:t>
            </a: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 operations are supported in JavaScript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lang="en-US" sz="400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lang="en-US" sz="40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890880" y="3730054"/>
            <a:ext cx="11327889" cy="6222019"/>
            <a:chOff x="14824100" y="3063973"/>
            <a:chExt cx="11770599" cy="6591410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4824100" y="3255521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41261" y="3063973"/>
              <a:ext cx="8643979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r>
                <a:rPr lang="en-US" sz="4000">
                  <a:latin typeface="UnitSlabPro" panose="02010504040101010102" pitchFamily="2" charset="0"/>
                  <a:cs typeface="UnitSlabPro" panose="02010504040101010102" pitchFamily="2" charset="0"/>
                </a:rPr>
                <a:t>Addition +  and    Subtraction -</a:t>
              </a:r>
              <a:endParaRPr lang="en-US" sz="400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7434813" y="6593714"/>
              <a:ext cx="6399802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3200">
                  <a:latin typeface="UnitSlabPro" panose="02010504040101010102" pitchFamily="2" charset="0"/>
                  <a:cs typeface="UnitSlabPro" panose="02010504040101010102" pitchFamily="2" charset="0"/>
                </a:defRPr>
              </a:lvl1pPr>
            </a:lstStyle>
            <a:p>
              <a:r>
                <a:rPr lang="en-US" sz="4000"/>
                <a:t>Remainder %</a:t>
              </a:r>
            </a:p>
          </p:txBody>
        </p:sp>
        <p:sp>
          <p:nvSpPr>
            <p:cNvPr id="11" name="Arrow: Chevron 4">
              <a:extLst>
                <a:ext uri="{FF2B5EF4-FFF2-40B4-BE49-F238E27FC236}">
                  <a16:creationId xmlns:a16="http://schemas.microsoft.com/office/drawing/2014/main" id="{B09CFDAF-82AD-4661-2431-DBEA40B45F1E}"/>
                </a:ext>
              </a:extLst>
            </p:cNvPr>
            <p:cNvSpPr txBox="1"/>
            <p:nvPr/>
          </p:nvSpPr>
          <p:spPr>
            <a:xfrm>
              <a:off x="16815097" y="4805814"/>
              <a:ext cx="8209647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r>
                <a:rPr lang="en-US" sz="4000">
                  <a:latin typeface="UnitSlabPro" panose="02010504040101010102" pitchFamily="2" charset="0"/>
                  <a:cs typeface="UnitSlabPro" panose="02010504040101010102" pitchFamily="2" charset="0"/>
                </a:rPr>
                <a:t>Multiplication *  and  Division /</a:t>
              </a:r>
              <a:endParaRPr lang="en-US" sz="400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9CD323B4-BF57-E161-8E0E-EB982D078C27}"/>
                </a:ext>
              </a:extLst>
            </p:cNvPr>
            <p:cNvSpPr txBox="1"/>
            <p:nvPr/>
          </p:nvSpPr>
          <p:spPr>
            <a:xfrm>
              <a:off x="18037564" y="8342566"/>
              <a:ext cx="8557135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3200">
                  <a:latin typeface="UnitSlabPro" panose="02010504040101010102" pitchFamily="2" charset="0"/>
                  <a:cs typeface="UnitSlabPro" panose="02010504040101010102" pitchFamily="2" charset="0"/>
                </a:defRPr>
              </a:lvl1pPr>
            </a:lstStyle>
            <a:p>
              <a:r>
                <a:rPr lang="en-US" sz="4000"/>
                <a:t>Exponentiation **</a:t>
              </a:r>
            </a:p>
          </p:txBody>
        </p:sp>
        <p:sp>
          <p:nvSpPr>
            <p:cNvPr id="2" name="Arrow: Chevron 1">
              <a:extLst>
                <a:ext uri="{FF2B5EF4-FFF2-40B4-BE49-F238E27FC236}">
                  <a16:creationId xmlns:a16="http://schemas.microsoft.com/office/drawing/2014/main" id="{1259AAC9-956B-1C44-342B-4B6068DE10EB}"/>
                </a:ext>
              </a:extLst>
            </p:cNvPr>
            <p:cNvSpPr/>
            <p:nvPr/>
          </p:nvSpPr>
          <p:spPr>
            <a:xfrm>
              <a:off x="15520082" y="4957029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19F0CF74-ED52-8F33-00C1-C43C9CFB2EDE}"/>
                </a:ext>
              </a:extLst>
            </p:cNvPr>
            <p:cNvSpPr/>
            <p:nvPr/>
          </p:nvSpPr>
          <p:spPr>
            <a:xfrm>
              <a:off x="16117136" y="6786498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4B0953E1-FE01-B6C7-2F39-880E7A3CD676}"/>
                </a:ext>
              </a:extLst>
            </p:cNvPr>
            <p:cNvSpPr/>
            <p:nvPr/>
          </p:nvSpPr>
          <p:spPr>
            <a:xfrm>
              <a:off x="16815097" y="8489101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678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99675"/>
            <a:ext cx="11574510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00"/>
                </a:solidFill>
              </a:rPr>
              <a:t>Increment/decrement</a:t>
            </a:r>
            <a:endParaRPr kumimoji="0" sz="64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548645" y="2796598"/>
            <a:ext cx="19269364" cy="1907692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Increasing or decreasing a number by one is among the most common numerical operations. So, there are special operators for it: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48645" y="7226440"/>
            <a:ext cx="19269363" cy="92329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The operators ++ and -- can be placed either before or after a variable.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360805" y="10678346"/>
            <a:ext cx="19609604" cy="1711842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The prefix form returns the new value while the postfix form returns the old value (prior to increment/decrement).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0A7F27-224F-C674-C22A-7F703CAAB208}"/>
              </a:ext>
            </a:extLst>
          </p:cNvPr>
          <p:cNvSpPr/>
          <p:nvPr/>
        </p:nvSpPr>
        <p:spPr>
          <a:xfrm>
            <a:off x="3235627" y="5170378"/>
            <a:ext cx="17148993" cy="1583507"/>
          </a:xfrm>
          <a:prstGeom prst="roundRect">
            <a:avLst>
              <a:gd name="adj" fmla="val 50000"/>
            </a:avLst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lvl="1" indent="0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Increment ++ increases a variable by 1</a:t>
            </a:r>
          </a:p>
          <a:p>
            <a:pPr lvl="1" indent="0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Decrement -- decreases a variable by 1</a:t>
            </a:r>
          </a:p>
        </p:txBody>
      </p:sp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id="{86246903-0F35-CEB6-DFD0-807614CAD090}"/>
              </a:ext>
            </a:extLst>
          </p:cNvPr>
          <p:cNvSpPr/>
          <p:nvPr/>
        </p:nvSpPr>
        <p:spPr>
          <a:xfrm>
            <a:off x="3201833" y="8622284"/>
            <a:ext cx="17331069" cy="1583507"/>
          </a:xfrm>
          <a:prstGeom prst="roundRect">
            <a:avLst>
              <a:gd name="adj" fmla="val 50000"/>
            </a:avLst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lvl="1" indent="0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When the operator goes after the variable, it is in “postfix form”: counter++.</a:t>
            </a:r>
          </a:p>
          <a:p>
            <a:pPr lvl="1" indent="0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The “prefix form” is when the operator goes before the variable: ++counter.</a:t>
            </a:r>
          </a:p>
        </p:txBody>
      </p:sp>
    </p:spTree>
    <p:extLst>
      <p:ext uri="{BB962C8B-B14F-4D97-AF65-F5344CB8AC3E}">
        <p14:creationId xmlns:p14="http://schemas.microsoft.com/office/powerpoint/2010/main" val="312216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solidFill>
                  <a:srgbClr val="FFFF00"/>
                </a:solidFill>
              </a:rPr>
              <a:t>Comparison</a:t>
            </a:r>
            <a:r>
              <a:rPr lang="tr-TR">
                <a:solidFill>
                  <a:srgbClr val="FFFF00"/>
                </a:solidFill>
              </a:rPr>
              <a:t> </a:t>
            </a:r>
            <a:r>
              <a:rPr lang="tr-TR" err="1">
                <a:solidFill>
                  <a:srgbClr val="FFFF00"/>
                </a:solidFill>
              </a:rPr>
              <a:t>Operators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860045" y="3262184"/>
            <a:ext cx="6814398" cy="5106349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pPr algn="ctr"/>
            <a:r>
              <a:rPr lang="en-US" sz="4000">
                <a:latin typeface="UnitSlabPro" panose="02010504040101010102" pitchFamily="2" charset="0"/>
                <a:ea typeface="JetBrains Mono" panose="02000009000000000000" pitchFamily="49" charset="0"/>
                <a:cs typeface="UnitSlabPro" panose="02010504040101010102" pitchFamily="2" charset="0"/>
              </a:rPr>
              <a:t>Boolean is the </a:t>
            </a:r>
            <a:r>
              <a:rPr lang="en-US" sz="4000">
                <a:solidFill>
                  <a:srgbClr val="00B0F0"/>
                </a:solidFill>
                <a:latin typeface="UnitSlabPro" panose="02010504040101010102" pitchFamily="2" charset="0"/>
                <a:ea typeface="JetBrains Mono" panose="02000009000000000000" pitchFamily="49" charset="0"/>
                <a:cs typeface="UnitSlabPro" panose="02010504040101010102" pitchFamily="2" charset="0"/>
              </a:rPr>
              <a:t>result</a:t>
            </a:r>
          </a:p>
          <a:p>
            <a:pPr algn="ctr"/>
            <a:r>
              <a:rPr lang="en-US" sz="4000">
                <a:latin typeface="UnitSlabPro" panose="02010504040101010102" pitchFamily="2" charset="0"/>
                <a:ea typeface="JetBrains Mono" panose="02000009000000000000" pitchFamily="49" charset="0"/>
                <a:cs typeface="UnitSlabPro" panose="02010504040101010102" pitchFamily="2" charset="0"/>
              </a:rPr>
              <a:t>All comparison operators return a </a:t>
            </a:r>
            <a:r>
              <a:rPr lang="en-US" sz="4000" err="1">
                <a:latin typeface="UnitSlabPro" panose="02010504040101010102" pitchFamily="2" charset="0"/>
                <a:ea typeface="JetBrains Mono" panose="02000009000000000000" pitchFamily="49" charset="0"/>
                <a:cs typeface="UnitSlabPro" panose="02010504040101010102" pitchFamily="2" charset="0"/>
              </a:rPr>
              <a:t>boolean</a:t>
            </a:r>
            <a:r>
              <a:rPr lang="en-US" sz="4000">
                <a:latin typeface="UnitSlabPro" panose="02010504040101010102" pitchFamily="2" charset="0"/>
                <a:ea typeface="JetBrains Mono" panose="02000009000000000000" pitchFamily="49" charset="0"/>
                <a:cs typeface="UnitSlabPro" panose="02010504040101010102" pitchFamily="2" charset="0"/>
              </a:rPr>
              <a:t> value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lang="en-US" sz="4000">
              <a:latin typeface="UnitSlabPro" panose="02010504040101010102" pitchFamily="2" charset="0"/>
              <a:ea typeface="JetBrains Mono" panose="02000009000000000000" pitchFamily="49" charset="0"/>
              <a:cs typeface="UnitSlabPro" panose="02010504040101010102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8165802" y="8238257"/>
            <a:ext cx="15119500" cy="3691471"/>
            <a:chOff x="14821783" y="3063973"/>
            <a:chExt cx="12159114" cy="2887804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4821783" y="3512730"/>
              <a:ext cx="666783" cy="480707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5792659" y="3063973"/>
              <a:ext cx="11188238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r>
                <a:rPr lang="en-US" sz="4400"/>
                <a:t>true – means “yes”, “correct” or “the truth”</a:t>
              </a:r>
              <a:r>
                <a:rPr lang="en-US" sz="44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.</a:t>
              </a: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6438167" y="4638960"/>
              <a:ext cx="9897222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r>
                <a:rPr lang="en-US" sz="4400"/>
                <a:t>false – means “no”, “wrong” or “not the truth”.</a:t>
              </a:r>
            </a:p>
          </p:txBody>
        </p:sp>
        <p:sp>
          <p:nvSpPr>
            <p:cNvPr id="2" name="Arrow: Chevron 1">
              <a:extLst>
                <a:ext uri="{FF2B5EF4-FFF2-40B4-BE49-F238E27FC236}">
                  <a16:creationId xmlns:a16="http://schemas.microsoft.com/office/drawing/2014/main" id="{1259AAC9-956B-1C44-342B-4B6068DE10EB}"/>
                </a:ext>
              </a:extLst>
            </p:cNvPr>
            <p:cNvSpPr/>
            <p:nvPr/>
          </p:nvSpPr>
          <p:spPr>
            <a:xfrm>
              <a:off x="15421739" y="5055015"/>
              <a:ext cx="666783" cy="480707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7D1B7A9D-BAA0-B832-568C-356DF8A9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880" y="2068408"/>
            <a:ext cx="11384848" cy="613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B5CB0D-8D37-302C-9A84-F7E905EF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658" y="2377306"/>
            <a:ext cx="10549895" cy="50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6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99675"/>
            <a:ext cx="11574510" cy="106465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lang="en-US" sz="6400" b="1" spc="190" dirty="0">
                <a:solidFill>
                  <a:srgbClr val="9F9037"/>
                </a:solidFill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  <a:lvl2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2pPr>
            <a:lvl3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3pPr>
            <a:lvl4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4pPr>
            <a:lvl5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5pPr>
            <a:lvl6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6pPr>
            <a:lvl7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7pPr>
            <a:lvl8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8pPr>
            <a:lvl9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9pPr>
          </a:lstStyle>
          <a:p>
            <a:r>
              <a:rPr lang="en-US">
                <a:solidFill>
                  <a:srgbClr val="FFFF00"/>
                </a:solidFill>
              </a:rPr>
              <a:t>Logical operators</a:t>
            </a:r>
            <a:endParaRPr>
              <a:solidFill>
                <a:srgbClr val="FFFF00"/>
              </a:solidFill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548645" y="2796598"/>
            <a:ext cx="19269364" cy="1907692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>
                <a:latin typeface="UnitSlabPro" panose="02010504040101010102" pitchFamily="2" charset="0"/>
                <a:cs typeface="UnitSlabPro" panose="02010504040101010102" pitchFamily="2" charset="0"/>
              </a:rPr>
              <a:t>|| (OR)</a:t>
            </a:r>
          </a:p>
          <a:p>
            <a:pPr lvl="1"/>
            <a:r>
              <a:rPr lang="tr-TR" sz="3200">
                <a:latin typeface="UnitSlabPro" panose="02010504040101010102" pitchFamily="2" charset="0"/>
                <a:cs typeface="UnitSlabPro" panose="02010504040101010102" pitchFamily="2" charset="0"/>
              </a:rPr>
              <a:t>T</a:t>
            </a:r>
            <a:r>
              <a:rPr lang="en-US" sz="3200">
                <a:latin typeface="UnitSlabPro" panose="02010504040101010102" pitchFamily="2" charset="0"/>
                <a:cs typeface="UnitSlabPro" panose="02010504040101010102" pitchFamily="2" charset="0"/>
              </a:rPr>
              <a:t>he “OR” operator is represented with two vertical line symbols</a:t>
            </a:r>
            <a:endParaRPr lang="tr-TR" sz="32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48646" y="7226439"/>
            <a:ext cx="19269362" cy="2194007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2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Precedence of AND &amp;&amp; is higher than OR ||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200" spc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So the code a &amp;&amp; b || c &amp;&amp; d is essentially the same as if the &amp;&amp; expressions were in parentheses: (a &amp;&amp; b) || (c &amp;&amp; d).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548645" y="9918986"/>
            <a:ext cx="19421764" cy="1711842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>
                <a:latin typeface="UnitSlabPro" panose="02010504040101010102" pitchFamily="2" charset="0"/>
                <a:cs typeface="UnitSlabPro" panose="02010504040101010102" pitchFamily="2" charset="0"/>
              </a:rPr>
              <a:t>! (NOT)</a:t>
            </a:r>
          </a:p>
          <a:p>
            <a:pPr lvl="1"/>
            <a:r>
              <a:rPr lang="en-US" sz="3200">
                <a:latin typeface="UnitSlabPro" panose="02010504040101010102" pitchFamily="2" charset="0"/>
                <a:cs typeface="UnitSlabPro" panose="02010504040101010102" pitchFamily="2" charset="0"/>
              </a:rPr>
              <a:t>The </a:t>
            </a:r>
            <a:r>
              <a:rPr lang="en-US" sz="3200" err="1">
                <a:latin typeface="UnitSlabPro" panose="02010504040101010102" pitchFamily="2" charset="0"/>
                <a:cs typeface="UnitSlabPro" panose="02010504040101010102" pitchFamily="2" charset="0"/>
              </a:rPr>
              <a:t>boolean</a:t>
            </a:r>
            <a:r>
              <a:rPr lang="en-US" sz="3200">
                <a:latin typeface="UnitSlabPro" panose="02010504040101010102" pitchFamily="2" charset="0"/>
                <a:cs typeface="UnitSlabPro" panose="02010504040101010102" pitchFamily="2" charset="0"/>
              </a:rPr>
              <a:t> NOT operator is represented with an exclamation sign !.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0A7F27-224F-C674-C22A-7F703CAAB208}"/>
              </a:ext>
            </a:extLst>
          </p:cNvPr>
          <p:cNvSpPr/>
          <p:nvPr/>
        </p:nvSpPr>
        <p:spPr>
          <a:xfrm>
            <a:off x="2548645" y="5170378"/>
            <a:ext cx="19269363" cy="1583507"/>
          </a:xfrm>
          <a:prstGeom prst="roundRect">
            <a:avLst>
              <a:gd name="adj" fmla="val 50000"/>
            </a:avLst>
          </a:prstGeom>
          <a:solidFill>
            <a:srgbClr val="D9B042">
              <a:alpha val="5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>
                <a:latin typeface="UnitSlabPro" panose="02010504040101010102" pitchFamily="2" charset="0"/>
                <a:cs typeface="UnitSlabPro" panose="02010504040101010102" pitchFamily="2" charset="0"/>
              </a:rPr>
              <a:t>&amp;&amp; (AND)</a:t>
            </a:r>
          </a:p>
          <a:p>
            <a:pPr lvl="1"/>
            <a:r>
              <a:rPr lang="en-US" sz="3200">
                <a:latin typeface="UnitSlabPro" panose="02010504040101010102" pitchFamily="2" charset="0"/>
                <a:cs typeface="UnitSlabPro" panose="02010504040101010102" pitchFamily="2" charset="0"/>
              </a:rPr>
              <a:t>The AND operator is represented with two ampersands &amp;&amp;</a:t>
            </a:r>
            <a:endParaRPr lang="tr-TR" sz="32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41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err="1"/>
              <a:t>Conditional</a:t>
            </a:r>
            <a:r>
              <a:rPr lang="tr-TR" sz="7200"/>
              <a:t> </a:t>
            </a:r>
            <a:r>
              <a:rPr lang="tr-TR" sz="7200" err="1"/>
              <a:t>Branching</a:t>
            </a:r>
            <a:r>
              <a:rPr lang="tr-TR" sz="7200"/>
              <a:t> in JS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55022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Conditional branching: if,</a:t>
            </a:r>
            <a:r>
              <a:rPr lang="tr-TR">
                <a:solidFill>
                  <a:srgbClr val="FFFF00"/>
                </a:solidFill>
              </a:rPr>
              <a:t> </a:t>
            </a:r>
            <a:r>
              <a:rPr lang="tr-TR" err="1">
                <a:solidFill>
                  <a:srgbClr val="FFFF00"/>
                </a:solidFill>
              </a:rPr>
              <a:t>if</a:t>
            </a:r>
            <a:r>
              <a:rPr lang="tr-TR">
                <a:solidFill>
                  <a:srgbClr val="FFFF00"/>
                </a:solidFill>
              </a:rPr>
              <a:t> else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456464" y="3871861"/>
            <a:ext cx="7654226" cy="5972277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pPr algn="ctr"/>
            <a:endParaRPr lang="en-US" sz="400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algn="ctr"/>
            <a:r>
              <a:rPr lang="en-US" sz="4000">
                <a:latin typeface="UnitSlabPro" panose="02010504040101010102" pitchFamily="2" charset="0"/>
                <a:cs typeface="UnitSlabPro" panose="02010504040101010102" pitchFamily="2" charset="0"/>
              </a:rPr>
              <a:t>Sometimes, we need to perform different actions based on different conditions.</a:t>
            </a:r>
            <a:br>
              <a:rPr lang="en-US" sz="4000">
                <a:latin typeface="UnitSlabPro" panose="02010504040101010102" pitchFamily="2" charset="0"/>
                <a:cs typeface="UnitSlabPro" panose="02010504040101010102" pitchFamily="2" charset="0"/>
              </a:rPr>
            </a:br>
            <a:r>
              <a:rPr lang="en-US" sz="4000">
                <a:latin typeface="UnitSlabPro" panose="02010504040101010102" pitchFamily="2" charset="0"/>
                <a:cs typeface="UnitSlabPro" panose="02010504040101010102" pitchFamily="2" charset="0"/>
              </a:rPr>
              <a:t>To do that, we can use the if statement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lang="en-US" sz="40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7D1B7A9D-BAA0-B832-568C-356DF8A9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888" y="4375266"/>
            <a:ext cx="13972470" cy="68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3FF9BB-837E-E923-76A7-A1D9DE3E9DC9}"/>
              </a:ext>
            </a:extLst>
          </p:cNvPr>
          <p:cNvSpPr txBox="1"/>
          <p:nvPr/>
        </p:nvSpPr>
        <p:spPr>
          <a:xfrm>
            <a:off x="10298756" y="5356955"/>
            <a:ext cx="12656734" cy="3363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en-US" sz="2800" b="0" i="0" u="none" strike="noStrike" cap="none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sym typeface="JetBrains Mono"/>
              </a:rPr>
              <a:t>// if condition is true code block is executed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&gt;= 50){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	    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congratulate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080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99675"/>
            <a:ext cx="11574510" cy="106465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lang="en-US" sz="6400" b="1" spc="190" dirty="0">
                <a:solidFill>
                  <a:srgbClr val="9F9037"/>
                </a:solidFill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  <a:lvl2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2pPr>
            <a:lvl3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3pPr>
            <a:lvl4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4pPr>
            <a:lvl5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5pPr>
            <a:lvl6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6pPr>
            <a:lvl7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7pPr>
            <a:lvl8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8pPr>
            <a:lvl9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9pPr>
          </a:lstStyle>
          <a:p>
            <a:r>
              <a:rPr lang="en-US">
                <a:solidFill>
                  <a:srgbClr val="FFFF00"/>
                </a:solidFill>
              </a:rPr>
              <a:t>“question mark”</a:t>
            </a:r>
            <a:r>
              <a:rPr lang="tr-TR">
                <a:solidFill>
                  <a:srgbClr val="FFFF00"/>
                </a:solidFill>
              </a:rPr>
              <a:t> </a:t>
            </a:r>
            <a:r>
              <a:rPr lang="tr-TR" err="1">
                <a:solidFill>
                  <a:srgbClr val="FFFF00"/>
                </a:solidFill>
              </a:rPr>
              <a:t>operator</a:t>
            </a:r>
            <a:endParaRPr>
              <a:solidFill>
                <a:srgbClr val="FFFF00"/>
              </a:solidFill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548645" y="3192021"/>
            <a:ext cx="19269364" cy="1907692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>
                <a:latin typeface="UnitSlabPro" panose="02010504040101010102" pitchFamily="2" charset="0"/>
                <a:cs typeface="UnitSlabPro" panose="02010504040101010102" pitchFamily="2" charset="0"/>
              </a:rPr>
              <a:t>The so-called “conditional” or “question mark” operator lets us do that in a shorter and simpler way.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48646" y="9104677"/>
            <a:ext cx="19269362" cy="1583508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>
                <a:latin typeface="UnitSlabPro" panose="02010504040101010102" pitchFamily="2" charset="0"/>
                <a:cs typeface="UnitSlabPro" panose="02010504040101010102" pitchFamily="2" charset="0"/>
              </a:rPr>
              <a:t>The syntax is:</a:t>
            </a:r>
          </a:p>
          <a:p>
            <a:r>
              <a:rPr lang="en-US" sz="3600">
                <a:latin typeface="UnitSlabPro" panose="02010504040101010102" pitchFamily="2" charset="0"/>
                <a:cs typeface="UnitSlabPro" panose="02010504040101010102" pitchFamily="2" charset="0"/>
              </a:rPr>
              <a:t>let result = condition ? value1 : value2;</a:t>
            </a:r>
            <a:endParaRPr lang="tr-TR" sz="36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4259533" y="10690376"/>
            <a:ext cx="17558475" cy="1711842"/>
          </a:xfrm>
          <a:prstGeom prst="roundRect">
            <a:avLst>
              <a:gd name="adj" fmla="val 50000"/>
            </a:avLst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lvl="1"/>
            <a:r>
              <a:rPr lang="tr-TR" sz="3200" err="1">
                <a:latin typeface="UnitSlabPro" panose="02010504040101010102" pitchFamily="2" charset="0"/>
                <a:cs typeface="UnitSlabPro" panose="02010504040101010102" pitchFamily="2" charset="0"/>
              </a:rPr>
              <a:t>If</a:t>
            </a:r>
            <a:r>
              <a:rPr lang="tr-TR" sz="320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err="1">
                <a:latin typeface="UnitSlabPro" panose="02010504040101010102" pitchFamily="2" charset="0"/>
                <a:cs typeface="UnitSlabPro" panose="02010504040101010102" pitchFamily="2" charset="0"/>
              </a:rPr>
              <a:t>condition</a:t>
            </a:r>
            <a:r>
              <a:rPr lang="tr-TR" sz="3200">
                <a:latin typeface="UnitSlabPro" panose="02010504040101010102" pitchFamily="2" charset="0"/>
                <a:cs typeface="UnitSlabPro" panose="02010504040101010102" pitchFamily="2" charset="0"/>
              </a:rPr>
              <a:t> is </a:t>
            </a:r>
            <a:r>
              <a:rPr lang="tr-TR" sz="3200" err="1">
                <a:latin typeface="UnitSlabPro" panose="02010504040101010102" pitchFamily="2" charset="0"/>
                <a:cs typeface="UnitSlabPro" panose="02010504040101010102" pitchFamily="2" charset="0"/>
              </a:rPr>
              <a:t>true</a:t>
            </a:r>
            <a:r>
              <a:rPr lang="tr-TR" sz="3200">
                <a:latin typeface="UnitSlabPro" panose="02010504040101010102" pitchFamily="2" charset="0"/>
                <a:cs typeface="UnitSlabPro" panose="02010504040101010102" pitchFamily="2" charset="0"/>
              </a:rPr>
              <a:t>, </a:t>
            </a:r>
            <a:r>
              <a:rPr lang="tr-TR" sz="3200" err="1">
                <a:latin typeface="UnitSlabPro" panose="02010504040101010102" pitchFamily="2" charset="0"/>
                <a:cs typeface="UnitSlabPro" panose="02010504040101010102" pitchFamily="2" charset="0"/>
              </a:rPr>
              <a:t>result</a:t>
            </a:r>
            <a:r>
              <a:rPr lang="tr-TR" sz="3200">
                <a:latin typeface="UnitSlabPro" panose="02010504040101010102" pitchFamily="2" charset="0"/>
                <a:cs typeface="UnitSlabPro" panose="02010504040101010102" pitchFamily="2" charset="0"/>
              </a:rPr>
              <a:t> is value1, </a:t>
            </a:r>
            <a:r>
              <a:rPr lang="tr-TR" sz="3200" err="1">
                <a:latin typeface="UnitSlabPro" panose="02010504040101010102" pitchFamily="2" charset="0"/>
                <a:cs typeface="UnitSlabPro" panose="02010504040101010102" pitchFamily="2" charset="0"/>
              </a:rPr>
              <a:t>if</a:t>
            </a:r>
            <a:r>
              <a:rPr lang="tr-TR" sz="320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err="1">
                <a:latin typeface="UnitSlabPro" panose="02010504040101010102" pitchFamily="2" charset="0"/>
                <a:cs typeface="UnitSlabPro" panose="02010504040101010102" pitchFamily="2" charset="0"/>
              </a:rPr>
              <a:t>wrong</a:t>
            </a:r>
            <a:r>
              <a:rPr lang="tr-TR" sz="320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err="1">
                <a:latin typeface="UnitSlabPro" panose="02010504040101010102" pitchFamily="2" charset="0"/>
                <a:cs typeface="UnitSlabPro" panose="02010504040101010102" pitchFamily="2" charset="0"/>
              </a:rPr>
              <a:t>result</a:t>
            </a:r>
            <a:r>
              <a:rPr lang="tr-TR" sz="3200">
                <a:latin typeface="UnitSlabPro" panose="02010504040101010102" pitchFamily="2" charset="0"/>
                <a:cs typeface="UnitSlabPro" panose="02010504040101010102" pitchFamily="2" charset="0"/>
              </a:rPr>
              <a:t> is value2</a:t>
            </a:r>
            <a:endParaRPr lang="en-US" sz="32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0A7F27-224F-C674-C22A-7F703CAAB208}"/>
              </a:ext>
            </a:extLst>
          </p:cNvPr>
          <p:cNvSpPr/>
          <p:nvPr/>
        </p:nvSpPr>
        <p:spPr>
          <a:xfrm>
            <a:off x="2523931" y="5837648"/>
            <a:ext cx="19520523" cy="2540238"/>
          </a:xfrm>
          <a:prstGeom prst="roundRect">
            <a:avLst>
              <a:gd name="adj" fmla="val 50000"/>
            </a:avLst>
          </a:prstGeom>
          <a:solidFill>
            <a:srgbClr val="D9B042">
              <a:alpha val="5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>
                <a:latin typeface="UnitSlabPro" panose="02010504040101010102" pitchFamily="2" charset="0"/>
                <a:cs typeface="UnitSlabPro" panose="02010504040101010102" pitchFamily="2" charset="0"/>
              </a:rPr>
              <a:t>The operator is represented by a question mark ?. Sometimes it’s called “ternary”, because the operator has three operands. It is actually the one and only operator in JavaScript which has that many.</a:t>
            </a:r>
          </a:p>
        </p:txBody>
      </p:sp>
    </p:spTree>
    <p:extLst>
      <p:ext uri="{BB962C8B-B14F-4D97-AF65-F5344CB8AC3E}">
        <p14:creationId xmlns:p14="http://schemas.microsoft.com/office/powerpoint/2010/main" val="406862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err="1"/>
              <a:t>Loops</a:t>
            </a:r>
            <a:r>
              <a:rPr lang="tr-TR" sz="7200"/>
              <a:t> in JS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63268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Loops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9287AC5-0655-A2D0-442A-AD347B7C43D8}"/>
              </a:ext>
            </a:extLst>
          </p:cNvPr>
          <p:cNvSpPr/>
          <p:nvPr/>
        </p:nvSpPr>
        <p:spPr>
          <a:xfrm>
            <a:off x="1651792" y="5464915"/>
            <a:ext cx="8453268" cy="5157124"/>
          </a:xfrm>
          <a:prstGeom prst="ellipse">
            <a:avLst/>
          </a:prstGeom>
          <a:solidFill>
            <a:schemeClr val="accent1">
              <a:hueOff val="420094"/>
              <a:satOff val="-1465"/>
              <a:lumOff val="-19139"/>
              <a:alpha val="58104"/>
            </a:schemeClr>
          </a:solidFill>
          <a:ln w="12700">
            <a:miter lim="400000"/>
          </a:ln>
        </p:spPr>
        <p:txBody>
          <a:bodyPr lIns="0" tIns="50800" rIns="0" bIns="50800" anchor="t" anchorCtr="0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</a:tabLst>
            </a:pPr>
            <a:r>
              <a:rPr lang="en-US" sz="4000" spc="0">
                <a:latin typeface="UnitSlabPro-Bold" panose="02010804040101010102" pitchFamily="2" charset="0"/>
                <a:cs typeface="UnitSlabPro-Bold" panose="02010804040101010102" pitchFamily="2" charset="0"/>
              </a:rPr>
              <a:t>“for” loop </a:t>
            </a:r>
            <a:r>
              <a:rPr lang="en-US" sz="4000" spc="0">
                <a:latin typeface="UnitSlabPro" panose="02010504040101010102" pitchFamily="2" charset="0"/>
                <a:cs typeface="UnitSlabPro" panose="02010504040101010102" pitchFamily="2" charset="0"/>
              </a:rPr>
              <a:t>allows repeated execution of  code block based on a </a:t>
            </a:r>
            <a:r>
              <a:rPr lang="en-US" sz="4000" b="1" spc="0">
                <a:solidFill>
                  <a:schemeClr val="accent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certain number of iterations</a:t>
            </a:r>
            <a:r>
              <a:rPr lang="en-US" sz="4000" spc="0">
                <a:solidFill>
                  <a:schemeClr val="accent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D36460-79FC-C82C-4448-EEEEE49B6DBA}"/>
              </a:ext>
            </a:extLst>
          </p:cNvPr>
          <p:cNvGrpSpPr/>
          <p:nvPr/>
        </p:nvGrpSpPr>
        <p:grpSpPr>
          <a:xfrm>
            <a:off x="9910124" y="2328795"/>
            <a:ext cx="5753264" cy="4310722"/>
            <a:chOff x="18841284" y="7166532"/>
            <a:chExt cx="3881371" cy="3767191"/>
          </a:xfrm>
        </p:grpSpPr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EE56E002-E850-A8C8-11F8-CBE8C9A797E5}"/>
                </a:ext>
              </a:extLst>
            </p:cNvPr>
            <p:cNvSpPr/>
            <p:nvPr/>
          </p:nvSpPr>
          <p:spPr>
            <a:xfrm>
              <a:off x="18841284" y="7195410"/>
              <a:ext cx="3881371" cy="3738313"/>
            </a:xfrm>
            <a:prstGeom prst="ellipse">
              <a:avLst/>
            </a:prstGeom>
            <a:solidFill>
              <a:srgbClr val="EC59AC">
                <a:alpha val="39619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sz="40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7E7757-D885-205C-2DDE-EC234B7E3985}"/>
                </a:ext>
              </a:extLst>
            </p:cNvPr>
            <p:cNvSpPr txBox="1"/>
            <p:nvPr/>
          </p:nvSpPr>
          <p:spPr>
            <a:xfrm>
              <a:off x="19295496" y="7166532"/>
              <a:ext cx="3092781" cy="3612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UnitSlabPro" panose="02010504040101010102" pitchFamily="2" charset="0"/>
                  <a:cs typeface="UnitSlabPro" panose="02010504040101010102" pitchFamily="2" charset="0"/>
                  <a:sym typeface="Publico Text Roman"/>
                </a:rPr>
                <a:t>Each execution of the loop body is called an </a:t>
              </a:r>
              <a:r>
                <a:rPr kumimoji="0" lang="en-US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UnitSlabPro-Bold" panose="02010804040101010102" pitchFamily="2" charset="0"/>
                  <a:cs typeface="UnitSlabPro-Bold" panose="02010804040101010102" pitchFamily="2" charset="0"/>
                  <a:sym typeface="Publico Text Roman"/>
                </a:rPr>
                <a:t>iteration</a:t>
              </a:r>
              <a:r>
                <a:rPr kumimoji="0" lang="en-US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UnitSlabPro" panose="02010504040101010102" pitchFamily="2" charset="0"/>
                  <a:cs typeface="UnitSlabPro" panose="02010504040101010102" pitchFamily="2" charset="0"/>
                  <a:sym typeface="Publico Text Roman"/>
                </a:rPr>
                <a:t>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A43536-F9B2-F723-211D-4EBC9AE7EF92}"/>
              </a:ext>
            </a:extLst>
          </p:cNvPr>
          <p:cNvGrpSpPr/>
          <p:nvPr/>
        </p:nvGrpSpPr>
        <p:grpSpPr>
          <a:xfrm>
            <a:off x="12842035" y="4704506"/>
            <a:ext cx="9122227" cy="6902776"/>
            <a:chOff x="13009985" y="4704506"/>
            <a:chExt cx="8315276" cy="579180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8D1D01-1326-E66A-2681-245B2894870C}"/>
                </a:ext>
              </a:extLst>
            </p:cNvPr>
            <p:cNvGrpSpPr/>
            <p:nvPr/>
          </p:nvGrpSpPr>
          <p:grpSpPr>
            <a:xfrm>
              <a:off x="14429711" y="4704506"/>
              <a:ext cx="6895550" cy="5791808"/>
              <a:chOff x="2710469" y="4768936"/>
              <a:chExt cx="6895550" cy="579180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6C0EA01-E54B-F7C9-52CC-3553D5CD8616}"/>
                  </a:ext>
                </a:extLst>
              </p:cNvPr>
              <p:cNvSpPr/>
              <p:nvPr/>
            </p:nvSpPr>
            <p:spPr>
              <a:xfrm>
                <a:off x="3985456" y="5764526"/>
                <a:ext cx="2382023" cy="457200"/>
              </a:xfrm>
              <a:prstGeom prst="rect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spc="0">
                    <a:solidFill>
                      <a:schemeClr val="tx1"/>
                    </a:solidFill>
                    <a:latin typeface="UnitSlabPro" panose="02010504040101010102" pitchFamily="2" charset="0"/>
                    <a:cs typeface="UnitSlabPro" panose="02010504040101010102" pitchFamily="2" charset="0"/>
                  </a:rPr>
                  <a:t>initialization</a:t>
                </a:r>
              </a:p>
            </p:txBody>
          </p:sp>
          <p:sp>
            <p:nvSpPr>
              <p:cNvPr id="15" name="Diamond 14">
                <a:extLst>
                  <a:ext uri="{FF2B5EF4-FFF2-40B4-BE49-F238E27FC236}">
                    <a16:creationId xmlns:a16="http://schemas.microsoft.com/office/drawing/2014/main" id="{5AAFDA9B-FDA3-FC06-EE49-6930D97BDE4F}"/>
                  </a:ext>
                </a:extLst>
              </p:cNvPr>
              <p:cNvSpPr/>
              <p:nvPr/>
            </p:nvSpPr>
            <p:spPr>
              <a:xfrm>
                <a:off x="2710469" y="6650601"/>
                <a:ext cx="4932994" cy="1147028"/>
              </a:xfrm>
              <a:prstGeom prst="diamond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spc="0">
                    <a:solidFill>
                      <a:schemeClr val="tx1"/>
                    </a:solidFill>
                    <a:latin typeface="UnitSlabPro" panose="02010504040101010102" pitchFamily="2" charset="0"/>
                    <a:cs typeface="UnitSlabPro" panose="02010504040101010102" pitchFamily="2" charset="0"/>
                  </a:rPr>
                  <a:t>boolean expression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2E16F22-C84F-44AF-73A5-7A90942ED76B}"/>
                  </a:ext>
                </a:extLst>
              </p:cNvPr>
              <p:cNvSpPr/>
              <p:nvPr/>
            </p:nvSpPr>
            <p:spPr>
              <a:xfrm>
                <a:off x="4119363" y="4768936"/>
                <a:ext cx="2114209" cy="558517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spc="0">
                    <a:solidFill>
                      <a:schemeClr val="tx1"/>
                    </a:solidFill>
                    <a:latin typeface="UnitSlabPro" panose="02010504040101010102" pitchFamily="2" charset="0"/>
                    <a:cs typeface="UnitSlabPro" panose="02010504040101010102" pitchFamily="2" charset="0"/>
                  </a:rPr>
                  <a:t>Begin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09FA35D-C7E4-91E3-7637-D8CF60FF515A}"/>
                  </a:ext>
                </a:extLst>
              </p:cNvPr>
              <p:cNvSpPr/>
              <p:nvPr/>
            </p:nvSpPr>
            <p:spPr>
              <a:xfrm>
                <a:off x="8308871" y="6881234"/>
                <a:ext cx="1297148" cy="689282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spc="0">
                    <a:solidFill>
                      <a:schemeClr val="tx1"/>
                    </a:solidFill>
                    <a:latin typeface="UnitSlabPro" panose="02010504040101010102" pitchFamily="2" charset="0"/>
                    <a:cs typeface="UnitSlabPro" panose="02010504040101010102" pitchFamily="2" charset="0"/>
                  </a:rPr>
                  <a:t>End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CF6F73C-A473-0F50-35CD-D9F30F5F7CEA}"/>
                  </a:ext>
                </a:extLst>
              </p:cNvPr>
              <p:cNvCxnSpPr>
                <a:cxnSpLocks/>
                <a:stCxn id="16" idx="4"/>
                <a:endCxn id="14" idx="0"/>
              </p:cNvCxnSpPr>
              <p:nvPr/>
            </p:nvCxnSpPr>
            <p:spPr>
              <a:xfrm>
                <a:off x="5176468" y="5327453"/>
                <a:ext cx="0" cy="437073"/>
              </a:xfrm>
              <a:prstGeom prst="straightConnector1">
                <a:avLst/>
              </a:prstGeom>
              <a:ln w="12700">
                <a:solidFill>
                  <a:schemeClr val="accent6">
                    <a:lumMod val="20000"/>
                    <a:lumOff val="8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D6AEDE5-B340-E15C-FD60-375400689F18}"/>
                  </a:ext>
                </a:extLst>
              </p:cNvPr>
              <p:cNvCxnSpPr>
                <a:cxnSpLocks/>
                <a:stCxn id="27" idx="2"/>
                <a:endCxn id="25" idx="0"/>
              </p:cNvCxnSpPr>
              <p:nvPr/>
            </p:nvCxnSpPr>
            <p:spPr>
              <a:xfrm>
                <a:off x="5191373" y="9275145"/>
                <a:ext cx="3236" cy="828399"/>
              </a:xfrm>
              <a:prstGeom prst="straightConnector1">
                <a:avLst/>
              </a:prstGeom>
              <a:ln w="12700">
                <a:solidFill>
                  <a:schemeClr val="accent6">
                    <a:lumMod val="20000"/>
                    <a:lumOff val="8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56CDEF9-98A1-4DD5-411F-5C584DA263BB}"/>
                  </a:ext>
                </a:extLst>
              </p:cNvPr>
              <p:cNvCxnSpPr>
                <a:cxnSpLocks/>
                <a:stCxn id="14" idx="2"/>
                <a:endCxn id="15" idx="0"/>
              </p:cNvCxnSpPr>
              <p:nvPr/>
            </p:nvCxnSpPr>
            <p:spPr>
              <a:xfrm>
                <a:off x="5176468" y="6221726"/>
                <a:ext cx="498" cy="428875"/>
              </a:xfrm>
              <a:prstGeom prst="straightConnector1">
                <a:avLst/>
              </a:prstGeom>
              <a:ln w="12700">
                <a:solidFill>
                  <a:schemeClr val="accent6">
                    <a:lumMod val="20000"/>
                    <a:lumOff val="8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401E9E2-4534-6D6B-3B11-118122E9C7E3}"/>
                  </a:ext>
                </a:extLst>
              </p:cNvPr>
              <p:cNvCxnSpPr>
                <a:cxnSpLocks/>
                <a:stCxn id="15" idx="3"/>
                <a:endCxn id="17" idx="2"/>
              </p:cNvCxnSpPr>
              <p:nvPr/>
            </p:nvCxnSpPr>
            <p:spPr>
              <a:xfrm>
                <a:off x="7643463" y="7224115"/>
                <a:ext cx="665408" cy="1760"/>
              </a:xfrm>
              <a:prstGeom prst="straightConnector1">
                <a:avLst/>
              </a:prstGeom>
              <a:ln w="12700">
                <a:solidFill>
                  <a:schemeClr val="accent6">
                    <a:lumMod val="20000"/>
                    <a:lumOff val="8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3E2A01F-ACC0-357B-0DED-AA7ECBA12954}"/>
                  </a:ext>
                </a:extLst>
              </p:cNvPr>
              <p:cNvCxnSpPr>
                <a:cxnSpLocks/>
                <a:stCxn id="15" idx="2"/>
                <a:endCxn id="27" idx="0"/>
              </p:cNvCxnSpPr>
              <p:nvPr/>
            </p:nvCxnSpPr>
            <p:spPr>
              <a:xfrm>
                <a:off x="5176966" y="7797629"/>
                <a:ext cx="14407" cy="1020316"/>
              </a:xfrm>
              <a:prstGeom prst="straightConnector1">
                <a:avLst/>
              </a:prstGeom>
              <a:ln w="12700">
                <a:solidFill>
                  <a:schemeClr val="accent6">
                    <a:lumMod val="20000"/>
                    <a:lumOff val="8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B6C286-74DE-877D-5F5B-61970058BD18}"/>
                  </a:ext>
                </a:extLst>
              </p:cNvPr>
              <p:cNvSpPr txBox="1"/>
              <p:nvPr/>
            </p:nvSpPr>
            <p:spPr>
              <a:xfrm>
                <a:off x="6981388" y="6581021"/>
                <a:ext cx="1616706" cy="54230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0">
                    <a:solidFill>
                      <a:schemeClr val="tx1"/>
                    </a:solidFill>
                    <a:latin typeface="UnitSlabPro" panose="02010504040101010102" pitchFamily="2" charset="0"/>
                    <a:cs typeface="UnitSlabPro" panose="02010504040101010102" pitchFamily="2" charset="0"/>
                  </a:rPr>
                  <a:t>false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38CFAB-2AE5-AB14-4690-CD4D1EA9E1FB}"/>
                  </a:ext>
                </a:extLst>
              </p:cNvPr>
              <p:cNvSpPr txBox="1"/>
              <p:nvPr/>
            </p:nvSpPr>
            <p:spPr>
              <a:xfrm>
                <a:off x="3944145" y="7971629"/>
                <a:ext cx="1518902" cy="54230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0">
                    <a:solidFill>
                      <a:schemeClr val="tx1"/>
                    </a:solidFill>
                    <a:latin typeface="UnitSlabPro" panose="02010504040101010102" pitchFamily="2" charset="0"/>
                    <a:cs typeface="UnitSlabPro" panose="02010504040101010102" pitchFamily="2" charset="0"/>
                  </a:rPr>
                  <a:t>true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A8D4E9-80B2-F255-2FFA-D3CC1A5C45C2}"/>
                  </a:ext>
                </a:extLst>
              </p:cNvPr>
              <p:cNvSpPr/>
              <p:nvPr/>
            </p:nvSpPr>
            <p:spPr>
              <a:xfrm>
                <a:off x="3820463" y="10103544"/>
                <a:ext cx="2748291" cy="457200"/>
              </a:xfrm>
              <a:prstGeom prst="rect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spc="0">
                    <a:solidFill>
                      <a:schemeClr val="tx1"/>
                    </a:solidFill>
                    <a:latin typeface="UnitSlabPro" panose="02010504040101010102" pitchFamily="2" charset="0"/>
                    <a:cs typeface="UnitSlabPro" panose="02010504040101010102" pitchFamily="2" charset="0"/>
                  </a:rPr>
                  <a:t>iterator</a:t>
                </a:r>
              </a:p>
            </p:txBody>
          </p: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32813970-DC8B-FDC9-5E5D-AC5BED28BA5C}"/>
                  </a:ext>
                </a:extLst>
              </p:cNvPr>
              <p:cNvCxnSpPr>
                <a:cxnSpLocks/>
                <a:stCxn id="25" idx="1"/>
                <a:endCxn id="15" idx="1"/>
              </p:cNvCxnSpPr>
              <p:nvPr/>
            </p:nvCxnSpPr>
            <p:spPr>
              <a:xfrm rot="10800000">
                <a:off x="2710469" y="7224116"/>
                <a:ext cx="1109994" cy="3108029"/>
              </a:xfrm>
              <a:prstGeom prst="bentConnector3">
                <a:avLst>
                  <a:gd name="adj1" fmla="val 254461"/>
                </a:avLst>
              </a:prstGeom>
              <a:ln w="12700">
                <a:solidFill>
                  <a:schemeClr val="accent6">
                    <a:lumMod val="20000"/>
                    <a:lumOff val="8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E658D74-34AF-6180-3655-98B27D57869C}"/>
                  </a:ext>
                </a:extLst>
              </p:cNvPr>
              <p:cNvSpPr/>
              <p:nvPr/>
            </p:nvSpPr>
            <p:spPr>
              <a:xfrm>
                <a:off x="3817227" y="8817945"/>
                <a:ext cx="2748291" cy="457200"/>
              </a:xfrm>
              <a:prstGeom prst="rect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 w="127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spc="0">
                    <a:solidFill>
                      <a:schemeClr val="tx1"/>
                    </a:solidFill>
                    <a:latin typeface="UnitSlabPro" panose="02010504040101010102" pitchFamily="2" charset="0"/>
                    <a:cs typeface="UnitSlabPro" panose="02010504040101010102" pitchFamily="2" charset="0"/>
                  </a:rPr>
                  <a:t>statements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A3AA8D-9800-14FF-5F54-65C03F988B8C}"/>
                </a:ext>
              </a:extLst>
            </p:cNvPr>
            <p:cNvGrpSpPr/>
            <p:nvPr/>
          </p:nvGrpSpPr>
          <p:grpSpPr>
            <a:xfrm>
              <a:off x="13085204" y="7975683"/>
              <a:ext cx="1778275" cy="1704190"/>
              <a:chOff x="1365962" y="8040113"/>
              <a:chExt cx="1778275" cy="170419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B00E03-2D14-AA95-2BA2-0031C920A530}"/>
                  </a:ext>
                </a:extLst>
              </p:cNvPr>
              <p:cNvSpPr txBox="1"/>
              <p:nvPr/>
            </p:nvSpPr>
            <p:spPr>
              <a:xfrm>
                <a:off x="1365962" y="8556404"/>
                <a:ext cx="1731525" cy="54230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spc="0">
                    <a:solidFill>
                      <a:schemeClr val="accent1"/>
                    </a:solidFill>
                    <a:latin typeface="UnitSlabPro" panose="02010504040101010102" pitchFamily="2" charset="0"/>
                    <a:cs typeface="UnitSlabPro" panose="02010504040101010102" pitchFamily="2" charset="0"/>
                  </a:rPr>
                  <a:t>iteration</a:t>
                </a:r>
              </a:p>
            </p:txBody>
          </p:sp>
          <p:sp>
            <p:nvSpPr>
              <p:cNvPr id="13" name="Arrow: Circular 12">
                <a:extLst>
                  <a:ext uri="{FF2B5EF4-FFF2-40B4-BE49-F238E27FC236}">
                    <a16:creationId xmlns:a16="http://schemas.microsoft.com/office/drawing/2014/main" id="{518ABB3F-6707-1C4D-C25B-7A234F768BF7}"/>
                  </a:ext>
                </a:extLst>
              </p:cNvPr>
              <p:cNvSpPr/>
              <p:nvPr/>
            </p:nvSpPr>
            <p:spPr>
              <a:xfrm rot="15231730" flipV="1">
                <a:off x="1433878" y="8033944"/>
                <a:ext cx="1704190" cy="1716528"/>
              </a:xfrm>
              <a:prstGeom prst="circularArrow">
                <a:avLst>
                  <a:gd name="adj1" fmla="val 2084"/>
                  <a:gd name="adj2" fmla="val 345561"/>
                  <a:gd name="adj3" fmla="val 20522776"/>
                  <a:gd name="adj4" fmla="val 9947254"/>
                  <a:gd name="adj5" fmla="val 3555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127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</a:pPr>
                <a:endParaRPr kumimoji="0" lang="en-US" sz="3200" b="0" i="0" u="none" strike="noStrike" cap="all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Publico Text Roman"/>
                  <a:ea typeface="Publico Text Roman"/>
                  <a:cs typeface="Publico Text Roman"/>
                  <a:sym typeface="Publico Text Roman"/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C8EBEBF9-BD01-1C10-F73F-1AF8F9066272}"/>
                </a:ext>
              </a:extLst>
            </p:cNvPr>
            <p:cNvSpPr/>
            <p:nvPr/>
          </p:nvSpPr>
          <p:spPr>
            <a:xfrm rot="15231730" flipH="1">
              <a:off x="13016154" y="7971443"/>
              <a:ext cx="1704190" cy="1716528"/>
            </a:xfrm>
            <a:prstGeom prst="circularArrow">
              <a:avLst>
                <a:gd name="adj1" fmla="val 2084"/>
                <a:gd name="adj2" fmla="val 345561"/>
                <a:gd name="adj3" fmla="val 20522776"/>
                <a:gd name="adj4" fmla="val 9947254"/>
                <a:gd name="adj5" fmla="val 3555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127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</a:pPr>
              <a:endParaRPr kumimoji="0" lang="en-US" sz="32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ublico Text Roman"/>
                <a:ea typeface="Publico Text Roman"/>
                <a:cs typeface="Publico Text Roman"/>
                <a:sym typeface="Publico Text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70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err="1"/>
              <a:t>Arrays</a:t>
            </a:r>
            <a:r>
              <a:rPr lang="tr-TR" sz="7200"/>
              <a:t> </a:t>
            </a:r>
            <a:r>
              <a:rPr lang="tr-TR" sz="7200" err="1"/>
              <a:t>and</a:t>
            </a:r>
            <a:r>
              <a:rPr lang="tr-TR" sz="7200"/>
              <a:t> Data </a:t>
            </a:r>
            <a:r>
              <a:rPr lang="tr-TR" sz="7200" err="1"/>
              <a:t>Structures</a:t>
            </a:r>
            <a:r>
              <a:rPr lang="tr-TR" sz="7200"/>
              <a:t> in JS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294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What is JavaScript?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6A5CE-D346-F6BD-A1F2-9634E2783C37}"/>
              </a:ext>
            </a:extLst>
          </p:cNvPr>
          <p:cNvSpPr txBox="1"/>
          <p:nvPr/>
        </p:nvSpPr>
        <p:spPr>
          <a:xfrm>
            <a:off x="11356982" y="6858000"/>
            <a:ext cx="1177946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>
                <a:solidFill>
                  <a:schemeClr val="accent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Scripts </a:t>
            </a:r>
            <a:r>
              <a:rPr lang="en-US" sz="440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are provided and executed as plain text. They don’t need special preparation or compilation to run.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 this aspect, JavaScript is very different from another language called </a:t>
            </a:r>
            <a:r>
              <a:rPr lang="en-US" sz="4400">
                <a:solidFill>
                  <a:schemeClr val="accent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Java.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0628B7-7C97-67D5-9BFC-3501EC6B811D}"/>
              </a:ext>
            </a:extLst>
          </p:cNvPr>
          <p:cNvSpPr/>
          <p:nvPr/>
        </p:nvSpPr>
        <p:spPr>
          <a:xfrm>
            <a:off x="2067859" y="2796598"/>
            <a:ext cx="8883676" cy="8344911"/>
          </a:xfrm>
          <a:prstGeom prst="ellipse">
            <a:avLst/>
          </a:prstGeom>
          <a:solidFill>
            <a:schemeClr val="accent1">
              <a:hueOff val="420094"/>
              <a:satOff val="-1465"/>
              <a:lumOff val="-19139"/>
              <a:alpha val="58104"/>
            </a:schemeClr>
          </a:solidFill>
          <a:ln w="12700">
            <a:miter lim="400000"/>
          </a:ln>
        </p:spPr>
        <p:txBody>
          <a:bodyPr lIns="50800" tIns="50800" rIns="50800" bIns="50800" anchor="t" anchorCtr="0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JavaScript was initially created to “make web pages alive”.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Scripts (codes) can be written right in a web page’s HTML and run automatically as the page loads.</a:t>
            </a:r>
            <a:r>
              <a:rPr lang="en-US" sz="4000" spc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4000" spc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Arrays and Data Structures</a:t>
            </a: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2067859" y="3417910"/>
            <a:ext cx="7054876" cy="3529510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pPr algn="ctr">
              <a:lnSpc>
                <a:spcPct val="90000"/>
              </a:lnSpc>
              <a:defRPr/>
            </a:pPr>
            <a:endParaRPr lang="en-US" sz="4000" spc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sz="4000" spc="0">
                <a:latin typeface="UnitSlabPro" panose="02010504040101010102" pitchFamily="2" charset="0"/>
                <a:cs typeface="UnitSlabPro" panose="02010504040101010102" pitchFamily="2" charset="0"/>
              </a:rPr>
              <a:t>There is no Collection in JS. In JS we only have Arrays and Map</a:t>
            </a:r>
            <a:endParaRPr lang="en-US" sz="400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lang="en-US" sz="40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890880" y="3730054"/>
            <a:ext cx="12104147" cy="6222019"/>
            <a:chOff x="14824100" y="3063973"/>
            <a:chExt cx="12577194" cy="6591410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4824100" y="3255521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41261" y="3063973"/>
              <a:ext cx="8643979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4000">
                  <a:latin typeface="UnitSlabPro" panose="02010504040101010102" pitchFamily="2" charset="0"/>
                  <a:cs typeface="UnitSlabPro" panose="02010504040101010102" pitchFamily="2" charset="0"/>
                </a:defRPr>
              </a:lvl1pPr>
            </a:lstStyle>
            <a:p>
              <a:r>
                <a:rPr lang="en-US"/>
                <a:t>Arrays are NOT Fixed size</a:t>
              </a: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7434813" y="6593714"/>
              <a:ext cx="6399802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3200">
                  <a:latin typeface="UnitSlabPro" panose="02010504040101010102" pitchFamily="2" charset="0"/>
                  <a:cs typeface="UnitSlabPro" panose="02010504040101010102" pitchFamily="2" charset="0"/>
                </a:defRPr>
              </a:lvl1pPr>
            </a:lstStyle>
            <a:p>
              <a:r>
                <a:rPr lang="en-US" sz="4000"/>
                <a:t>1. [] ----&gt; creates an Array</a:t>
              </a:r>
            </a:p>
          </p:txBody>
        </p:sp>
        <p:sp>
          <p:nvSpPr>
            <p:cNvPr id="11" name="Arrow: Chevron 4">
              <a:extLst>
                <a:ext uri="{FF2B5EF4-FFF2-40B4-BE49-F238E27FC236}">
                  <a16:creationId xmlns:a16="http://schemas.microsoft.com/office/drawing/2014/main" id="{B09CFDAF-82AD-4661-2431-DBEA40B45F1E}"/>
                </a:ext>
              </a:extLst>
            </p:cNvPr>
            <p:cNvSpPr txBox="1"/>
            <p:nvPr/>
          </p:nvSpPr>
          <p:spPr>
            <a:xfrm>
              <a:off x="16815097" y="4805814"/>
              <a:ext cx="10586197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r>
                <a:rPr lang="en-US" sz="4000">
                  <a:latin typeface="UnitSlabPro" panose="02010504040101010102" pitchFamily="2" charset="0"/>
                  <a:cs typeface="UnitSlabPro" panose="02010504040101010102" pitchFamily="2" charset="0"/>
                </a:rPr>
                <a:t>There are two important Brackets in JS</a:t>
              </a:r>
            </a:p>
          </p:txBody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9CD323B4-BF57-E161-8E0E-EB982D078C27}"/>
                </a:ext>
              </a:extLst>
            </p:cNvPr>
            <p:cNvSpPr txBox="1"/>
            <p:nvPr/>
          </p:nvSpPr>
          <p:spPr>
            <a:xfrm>
              <a:off x="18037564" y="8342566"/>
              <a:ext cx="8557135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3200">
                  <a:latin typeface="UnitSlabPro" panose="02010504040101010102" pitchFamily="2" charset="0"/>
                  <a:cs typeface="UnitSlabPro" panose="02010504040101010102" pitchFamily="2" charset="0"/>
                </a:defRPr>
              </a:lvl1pPr>
            </a:lstStyle>
            <a:p>
              <a:r>
                <a:rPr lang="en-US" sz="4000"/>
                <a:t>2. {} ----&gt; creates an object</a:t>
              </a:r>
            </a:p>
          </p:txBody>
        </p:sp>
        <p:sp>
          <p:nvSpPr>
            <p:cNvPr id="2" name="Arrow: Chevron 1">
              <a:extLst>
                <a:ext uri="{FF2B5EF4-FFF2-40B4-BE49-F238E27FC236}">
                  <a16:creationId xmlns:a16="http://schemas.microsoft.com/office/drawing/2014/main" id="{1259AAC9-956B-1C44-342B-4B6068DE10EB}"/>
                </a:ext>
              </a:extLst>
            </p:cNvPr>
            <p:cNvSpPr/>
            <p:nvPr/>
          </p:nvSpPr>
          <p:spPr>
            <a:xfrm>
              <a:off x="15520082" y="4957029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19F0CF74-ED52-8F33-00C1-C43C9CFB2EDE}"/>
                </a:ext>
              </a:extLst>
            </p:cNvPr>
            <p:cNvSpPr/>
            <p:nvPr/>
          </p:nvSpPr>
          <p:spPr>
            <a:xfrm>
              <a:off x="16117136" y="6786498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4B0953E1-FE01-B6C7-2F39-880E7A3CD676}"/>
                </a:ext>
              </a:extLst>
            </p:cNvPr>
            <p:cNvSpPr/>
            <p:nvPr/>
          </p:nvSpPr>
          <p:spPr>
            <a:xfrm>
              <a:off x="16815097" y="8489101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4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err="1"/>
              <a:t>Functions</a:t>
            </a:r>
            <a:r>
              <a:rPr lang="tr-TR" sz="7200"/>
              <a:t> in JS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05843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Functions</a:t>
            </a: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539701" y="3712706"/>
            <a:ext cx="8235288" cy="6195647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4000" spc="0">
                <a:latin typeface="UnitSlabPro" panose="02010504040101010102" pitchFamily="2" charset="0"/>
                <a:cs typeface="UnitSlabPro" panose="02010504040101010102" pitchFamily="2" charset="0"/>
              </a:rPr>
              <a:t>Functions are the main “</a:t>
            </a:r>
            <a:r>
              <a:rPr lang="en-US" sz="4000" spc="0">
                <a:solidFill>
                  <a:srgbClr val="00B0F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building blocks</a:t>
            </a:r>
            <a:r>
              <a:rPr lang="en-US" sz="4000" spc="0">
                <a:latin typeface="UnitSlabPro" panose="02010504040101010102" pitchFamily="2" charset="0"/>
                <a:cs typeface="UnitSlabPro" panose="02010504040101010102" pitchFamily="2" charset="0"/>
              </a:rPr>
              <a:t>” of JS. They allow the code to be called many times without repetition.</a:t>
            </a:r>
            <a:endParaRPr lang="en-US" sz="40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5C454AF9-ED8A-3F20-FCD2-F5F1960E9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888" y="4375266"/>
            <a:ext cx="13972470" cy="68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41D225-163D-EC32-3C1C-25783A5FF30D}"/>
              </a:ext>
            </a:extLst>
          </p:cNvPr>
          <p:cNvSpPr txBox="1"/>
          <p:nvPr/>
        </p:nvSpPr>
        <p:spPr>
          <a:xfrm>
            <a:off x="10298756" y="5356955"/>
            <a:ext cx="12656734" cy="3924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en-US" sz="2800" b="0" i="0" u="none" strike="noStrike" cap="none">
                <a:solidFill>
                  <a:srgbClr val="699856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sym typeface="JetBrains Mono"/>
              </a:rPr>
              <a:t>// To create a function we can use a function declaration.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showMessage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 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	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console.log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 '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Hello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tr-TR" sz="28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everyone</a:t>
            </a: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!' ); 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tr-TR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94957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99675"/>
            <a:ext cx="11574510" cy="106465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lang="en-US" sz="6400" b="1" spc="190" dirty="0">
                <a:solidFill>
                  <a:srgbClr val="9F9037"/>
                </a:solidFill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  <a:lvl2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2pPr>
            <a:lvl3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3pPr>
            <a:lvl4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4pPr>
            <a:lvl5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5pPr>
            <a:lvl6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6pPr>
            <a:lvl7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7pPr>
            <a:lvl8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8pPr>
            <a:lvl9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9pPr>
          </a:lstStyle>
          <a:p>
            <a:r>
              <a:rPr lang="tr-TR" err="1">
                <a:solidFill>
                  <a:srgbClr val="FFFF00"/>
                </a:solidFill>
              </a:rPr>
              <a:t>Functions</a:t>
            </a:r>
            <a:endParaRPr>
              <a:solidFill>
                <a:srgbClr val="FFFF00"/>
              </a:solidFill>
              <a:sym typeface="Helvetic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067859" y="4334056"/>
            <a:ext cx="19269362" cy="1583508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4000">
                <a:latin typeface="UnitSlabPro" panose="02010504040101010102" pitchFamily="2" charset="0"/>
                <a:cs typeface="UnitSlabPro" panose="02010504040101010102" pitchFamily="2" charset="0"/>
              </a:rPr>
              <a:t>They call functions as first class citizens of </a:t>
            </a:r>
            <a:r>
              <a:rPr lang="en-US" sz="4000" err="1">
                <a:latin typeface="UnitSlabPro" panose="02010504040101010102" pitchFamily="2" charset="0"/>
                <a:cs typeface="UnitSlabPro" panose="02010504040101010102" pitchFamily="2" charset="0"/>
              </a:rPr>
              <a:t>Javascript</a:t>
            </a:r>
            <a:endParaRPr lang="en-US" sz="40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3778746" y="6151536"/>
            <a:ext cx="17558475" cy="4228140"/>
          </a:xfrm>
          <a:prstGeom prst="roundRect">
            <a:avLst>
              <a:gd name="adj" fmla="val 50000"/>
            </a:avLst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lvl="1">
              <a:lnSpc>
                <a:spcPct val="150000"/>
              </a:lnSpc>
            </a:pP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* 1.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can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pass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a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function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as an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argument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other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functions</a:t>
            </a:r>
            <a:endParaRPr lang="tr-TR" sz="400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lvl="1">
              <a:lnSpc>
                <a:spcPct val="150000"/>
              </a:lnSpc>
            </a:pP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* 2.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can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return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a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function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from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a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function</a:t>
            </a:r>
            <a:endParaRPr lang="tr-TR" sz="400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lvl="1">
              <a:lnSpc>
                <a:spcPct val="150000"/>
              </a:lnSpc>
            </a:pP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* 3 .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can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store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a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function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into</a:t>
            </a:r>
            <a:r>
              <a:rPr lang="tr-TR" sz="4000">
                <a:latin typeface="UnitSlabPro" panose="02010504040101010102" pitchFamily="2" charset="0"/>
                <a:cs typeface="UnitSlabPro" panose="02010504040101010102" pitchFamily="2" charset="0"/>
              </a:rPr>
              <a:t> a </a:t>
            </a:r>
            <a:r>
              <a:rPr lang="tr-TR" sz="4000" err="1">
                <a:latin typeface="UnitSlabPro" panose="02010504040101010102" pitchFamily="2" charset="0"/>
                <a:cs typeface="UnitSlabPro" panose="02010504040101010102" pitchFamily="2" charset="0"/>
              </a:rPr>
              <a:t>varible</a:t>
            </a:r>
            <a:endParaRPr lang="tr-TR" sz="40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1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99675"/>
            <a:ext cx="11574510" cy="106465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lang="en-US" sz="6400" b="1" spc="190" dirty="0">
                <a:solidFill>
                  <a:srgbClr val="9F9037"/>
                </a:solidFill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  <a:lvl2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2pPr>
            <a:lvl3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3pPr>
            <a:lvl4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4pPr>
            <a:lvl5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5pPr>
            <a:lvl6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6pPr>
            <a:lvl7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7pPr>
            <a:lvl8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8pPr>
            <a:lvl9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9pPr>
          </a:lstStyle>
          <a:p>
            <a:r>
              <a:rPr lang="tr-TR" err="1">
                <a:solidFill>
                  <a:srgbClr val="FFFF00"/>
                </a:solidFill>
              </a:rPr>
              <a:t>Functions</a:t>
            </a:r>
            <a:r>
              <a:rPr lang="tr-TR">
                <a:solidFill>
                  <a:srgbClr val="FFFF00"/>
                </a:solidFill>
              </a:rPr>
              <a:t> </a:t>
            </a:r>
            <a:r>
              <a:rPr lang="tr-TR" err="1">
                <a:solidFill>
                  <a:srgbClr val="FFFF00"/>
                </a:solidFill>
              </a:rPr>
              <a:t>and</a:t>
            </a:r>
            <a:r>
              <a:rPr lang="tr-TR">
                <a:solidFill>
                  <a:srgbClr val="FFFF00"/>
                </a:solidFill>
              </a:rPr>
              <a:t> </a:t>
            </a:r>
            <a:r>
              <a:rPr lang="tr-TR" err="1">
                <a:solidFill>
                  <a:srgbClr val="FFFF00"/>
                </a:solidFill>
              </a:rPr>
              <a:t>Callback</a:t>
            </a:r>
            <a:r>
              <a:rPr lang="tr-TR">
                <a:solidFill>
                  <a:srgbClr val="FFFF00"/>
                </a:solidFill>
              </a:rPr>
              <a:t> </a:t>
            </a:r>
            <a:r>
              <a:rPr lang="tr-TR" err="1">
                <a:solidFill>
                  <a:srgbClr val="FFFF00"/>
                </a:solidFill>
              </a:rPr>
              <a:t>Hell</a:t>
            </a:r>
            <a:endParaRPr>
              <a:solidFill>
                <a:srgbClr val="FFFF00"/>
              </a:solidFill>
              <a:sym typeface="Helvetica"/>
            </a:endParaRPr>
          </a:p>
        </p:txBody>
      </p:sp>
      <p:sp>
        <p:nvSpPr>
          <p:cNvPr id="2" name="Rectangle: Rounded Corners 2">
            <a:extLst>
              <a:ext uri="{FF2B5EF4-FFF2-40B4-BE49-F238E27FC236}">
                <a16:creationId xmlns:a16="http://schemas.microsoft.com/office/drawing/2014/main" id="{EA446C36-DE19-1F3D-5531-201DC894E21F}"/>
              </a:ext>
            </a:extLst>
          </p:cNvPr>
          <p:cNvSpPr/>
          <p:nvPr/>
        </p:nvSpPr>
        <p:spPr>
          <a:xfrm>
            <a:off x="2557318" y="2685809"/>
            <a:ext cx="19269362" cy="1583508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Difference between Sync and Async Codes, How to handle async functions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E5FE9F93-1BF2-4C54-ACD1-561141A743F3}"/>
              </a:ext>
            </a:extLst>
          </p:cNvPr>
          <p:cNvSpPr/>
          <p:nvPr/>
        </p:nvSpPr>
        <p:spPr>
          <a:xfrm>
            <a:off x="3412762" y="4269317"/>
            <a:ext cx="17558475" cy="8847008"/>
          </a:xfrm>
          <a:prstGeom prst="roundRect">
            <a:avLst>
              <a:gd name="adj" fmla="val 50000"/>
            </a:avLst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lvl="1">
              <a:lnSpc>
                <a:spcPct val="150000"/>
              </a:lnSpc>
            </a:pP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*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Sync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Code</a:t>
            </a:r>
            <a:endParaRPr lang="tr-TR" sz="40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lvl="1">
              <a:lnSpc>
                <a:spcPct val="150000"/>
              </a:lnSpc>
            </a:pP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	 --- Connect DB</a:t>
            </a:r>
          </a:p>
          <a:p>
            <a:pPr lvl="1">
              <a:lnSpc>
                <a:spcPct val="150000"/>
              </a:lnSpc>
            </a:pP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	 ---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gets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data</a:t>
            </a:r>
          </a:p>
          <a:p>
            <a:pPr lvl="1">
              <a:lnSpc>
                <a:spcPct val="150000"/>
              </a:lnSpc>
            </a:pP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	 --- is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waiting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until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data is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received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	 ---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then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executes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rest of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code</a:t>
            </a:r>
            <a:endParaRPr lang="tr-TR" sz="40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lvl="1">
              <a:lnSpc>
                <a:spcPct val="150000"/>
              </a:lnSpc>
            </a:pP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* in JS –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Async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Code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	 ---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while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trying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connect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DB</a:t>
            </a:r>
          </a:p>
          <a:p>
            <a:pPr lvl="1">
              <a:lnSpc>
                <a:spcPct val="150000"/>
              </a:lnSpc>
            </a:pP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	*---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rest of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functions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does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not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wait</a:t>
            </a:r>
            <a:endParaRPr lang="tr-TR" sz="40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83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99675"/>
            <a:ext cx="11574510" cy="106465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lang="en-US" sz="6400" b="1" spc="190" dirty="0">
                <a:solidFill>
                  <a:srgbClr val="9F9037"/>
                </a:solidFill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  <a:lvl2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2pPr>
            <a:lvl3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3pPr>
            <a:lvl4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4pPr>
            <a:lvl5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5pPr>
            <a:lvl6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6pPr>
            <a:lvl7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7pPr>
            <a:lvl8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8pPr>
            <a:lvl9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9pPr>
          </a:lstStyle>
          <a:p>
            <a:r>
              <a:rPr lang="tr-TR" err="1">
                <a:solidFill>
                  <a:srgbClr val="FFFF00"/>
                </a:solidFill>
              </a:rPr>
              <a:t>Functions</a:t>
            </a:r>
            <a:r>
              <a:rPr lang="tr-TR">
                <a:solidFill>
                  <a:srgbClr val="FFFF00"/>
                </a:solidFill>
              </a:rPr>
              <a:t> </a:t>
            </a:r>
            <a:r>
              <a:rPr lang="tr-TR" err="1">
                <a:solidFill>
                  <a:srgbClr val="FFFF00"/>
                </a:solidFill>
              </a:rPr>
              <a:t>and</a:t>
            </a:r>
            <a:r>
              <a:rPr lang="tr-TR">
                <a:solidFill>
                  <a:srgbClr val="FFFF00"/>
                </a:solidFill>
              </a:rPr>
              <a:t> </a:t>
            </a:r>
            <a:r>
              <a:rPr lang="tr-TR" err="1">
                <a:solidFill>
                  <a:srgbClr val="FFFF00"/>
                </a:solidFill>
              </a:rPr>
              <a:t>Callback</a:t>
            </a:r>
            <a:r>
              <a:rPr lang="tr-TR">
                <a:solidFill>
                  <a:srgbClr val="FFFF00"/>
                </a:solidFill>
              </a:rPr>
              <a:t> </a:t>
            </a:r>
            <a:r>
              <a:rPr lang="tr-TR" err="1">
                <a:solidFill>
                  <a:srgbClr val="FFFF00"/>
                </a:solidFill>
              </a:rPr>
              <a:t>Hell</a:t>
            </a:r>
            <a:endParaRPr>
              <a:solidFill>
                <a:srgbClr val="FFFF00"/>
              </a:solidFill>
              <a:sym typeface="Helvetic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7F9581-B6BC-A05F-E6F8-4D437CD7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740" y="3119708"/>
            <a:ext cx="16256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25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dirty="0" err="1"/>
              <a:t>Arrow</a:t>
            </a:r>
            <a:r>
              <a:rPr lang="tr-TR" sz="7200" dirty="0"/>
              <a:t> </a:t>
            </a:r>
            <a:r>
              <a:rPr lang="tr-TR" sz="7200" dirty="0" err="1"/>
              <a:t>Functions</a:t>
            </a:r>
            <a:r>
              <a:rPr lang="tr-TR" sz="7200" dirty="0"/>
              <a:t> in JS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3613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99675"/>
            <a:ext cx="11574510" cy="106465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b">
            <a:normAutofit fontScale="92500"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lang="en-US" sz="6400" b="1" spc="190" dirty="0">
                <a:solidFill>
                  <a:srgbClr val="9F9037"/>
                </a:solidFill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  <a:lvl2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2pPr>
            <a:lvl3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3pPr>
            <a:lvl4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4pPr>
            <a:lvl5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5pPr>
            <a:lvl6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6pPr>
            <a:lvl7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7pPr>
            <a:lvl8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8pPr>
            <a:lvl9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9pPr>
          </a:lstStyle>
          <a:p>
            <a:r>
              <a:rPr lang="tr-TR" dirty="0" err="1">
                <a:solidFill>
                  <a:srgbClr val="FFFF00"/>
                </a:solidFill>
              </a:rPr>
              <a:t>The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basics</a:t>
            </a:r>
            <a:r>
              <a:rPr lang="tr-TR" dirty="0">
                <a:solidFill>
                  <a:srgbClr val="FFFF00"/>
                </a:solidFill>
              </a:rPr>
              <a:t> of </a:t>
            </a:r>
            <a:r>
              <a:rPr lang="tr-TR" dirty="0" err="1">
                <a:solidFill>
                  <a:srgbClr val="FFFF00"/>
                </a:solidFill>
              </a:rPr>
              <a:t>Arrow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Functions</a:t>
            </a:r>
            <a:endParaRPr dirty="0">
              <a:solidFill>
                <a:srgbClr val="FFFF00"/>
              </a:solidFill>
              <a:sym typeface="Helvetic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067859" y="4334056"/>
            <a:ext cx="19269362" cy="1583508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There’s another very simple and concise syntax for creating functions, that’s often better than Function Expressions.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067859" y="8877448"/>
            <a:ext cx="19537499" cy="2426522"/>
          </a:xfrm>
          <a:prstGeom prst="roundRect">
            <a:avLst>
              <a:gd name="adj" fmla="val 50000"/>
            </a:avLst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lvl="1"/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This creates a function </a:t>
            </a:r>
            <a:r>
              <a:rPr lang="en-US" sz="4000" dirty="0" err="1">
                <a:solidFill>
                  <a:srgbClr val="00B0F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func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 that accepts arguments arg1..argN, then evaluates the expression on the right side with their use and returns its result.</a:t>
            </a:r>
            <a:endParaRPr lang="tr-TR" sz="40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C938B8E-5640-3B13-169D-5A9670441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85" y="6484942"/>
            <a:ext cx="16787446" cy="210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3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dirty="0"/>
              <a:t>Objects in JS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726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99675"/>
            <a:ext cx="11574510" cy="106465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lang="en-US" sz="6400" b="1" spc="190" dirty="0">
                <a:solidFill>
                  <a:srgbClr val="9F9037"/>
                </a:solidFill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  <a:lvl2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2pPr>
            <a:lvl3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3pPr>
            <a:lvl4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4pPr>
            <a:lvl5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5pPr>
            <a:lvl6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6pPr>
            <a:lvl7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7pPr>
            <a:lvl8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8pPr>
            <a:lvl9pPr algn="ctr" defTabSz="584200">
              <a:lnSpc>
                <a:spcPct val="80000"/>
              </a:lnSpc>
              <a:spcBef>
                <a:spcPts val="0"/>
              </a:spcBef>
              <a:defRPr sz="8600" spc="-86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9pPr>
          </a:lstStyle>
          <a:p>
            <a:r>
              <a:rPr lang="tr-TR" dirty="0">
                <a:solidFill>
                  <a:srgbClr val="FFFF00"/>
                </a:solidFill>
              </a:rPr>
              <a:t>Objects</a:t>
            </a:r>
            <a:endParaRPr dirty="0">
              <a:solidFill>
                <a:srgbClr val="FFFF00"/>
              </a:solidFill>
              <a:sym typeface="Helvetica"/>
            </a:endParaRPr>
          </a:p>
        </p:txBody>
      </p:sp>
      <p:sp>
        <p:nvSpPr>
          <p:cNvPr id="2" name="Rectangle: Rounded Corners 2">
            <a:extLst>
              <a:ext uri="{FF2B5EF4-FFF2-40B4-BE49-F238E27FC236}">
                <a16:creationId xmlns:a16="http://schemas.microsoft.com/office/drawing/2014/main" id="{EA446C36-DE19-1F3D-5531-201DC894E21F}"/>
              </a:ext>
            </a:extLst>
          </p:cNvPr>
          <p:cNvSpPr/>
          <p:nvPr/>
        </p:nvSpPr>
        <p:spPr>
          <a:xfrm>
            <a:off x="1486162" y="3742660"/>
            <a:ext cx="11380355" cy="333658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An object can be created with figure brackets {…} with an optional list of properties. 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E5FE9F93-1BF2-4C54-ACD1-561141A743F3}"/>
              </a:ext>
            </a:extLst>
          </p:cNvPr>
          <p:cNvSpPr/>
          <p:nvPr/>
        </p:nvSpPr>
        <p:spPr>
          <a:xfrm>
            <a:off x="1292007" y="8248376"/>
            <a:ext cx="11574510" cy="41335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A property is a “key: value” pair, where key is a string (also called a “property name”), and value can be anything.</a:t>
            </a:r>
            <a:endParaRPr lang="tr-TR" sz="40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5" name="Picture 4" descr="A file folders in a drawer&#10;&#10;Description automatically generated">
            <a:extLst>
              <a:ext uri="{FF2B5EF4-FFF2-40B4-BE49-F238E27FC236}">
                <a16:creationId xmlns:a16="http://schemas.microsoft.com/office/drawing/2014/main" id="{A85DE70D-C627-A427-530F-52CEF8ED8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194" y="4611413"/>
            <a:ext cx="7178545" cy="535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553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solidFill>
                  <a:srgbClr val="FFFF00"/>
                </a:solidFill>
              </a:rPr>
              <a:t>JavaScript</a:t>
            </a:r>
            <a:r>
              <a:rPr lang="tr-TR">
                <a:solidFill>
                  <a:srgbClr val="FFFF00"/>
                </a:solidFill>
              </a:rPr>
              <a:t> Run </a:t>
            </a:r>
            <a:r>
              <a:rPr lang="tr-TR" err="1">
                <a:solidFill>
                  <a:srgbClr val="FFFF00"/>
                </a:solidFill>
              </a:rPr>
              <a:t>Environments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6A5CE-D346-F6BD-A1F2-9634E2783C37}"/>
              </a:ext>
            </a:extLst>
          </p:cNvPr>
          <p:cNvSpPr txBox="1"/>
          <p:nvPr/>
        </p:nvSpPr>
        <p:spPr>
          <a:xfrm>
            <a:off x="11780875" y="4986111"/>
            <a:ext cx="1077098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The browser has an embedded engine sometimes called a “JavaScript virtual machine”.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Different engines have different “codenames”. For example: V8 – in Chrome, Opera and Edge.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0628B7-7C97-67D5-9BFC-3501EC6B811D}"/>
              </a:ext>
            </a:extLst>
          </p:cNvPr>
          <p:cNvSpPr/>
          <p:nvPr/>
        </p:nvSpPr>
        <p:spPr>
          <a:xfrm>
            <a:off x="1456464" y="2756357"/>
            <a:ext cx="9771517" cy="6302584"/>
          </a:xfrm>
          <a:prstGeom prst="ellipse">
            <a:avLst/>
          </a:prstGeom>
          <a:solidFill>
            <a:schemeClr val="accent1">
              <a:hueOff val="420094"/>
              <a:satOff val="-1465"/>
              <a:lumOff val="-19139"/>
              <a:alpha val="58104"/>
            </a:schemeClr>
          </a:solidFill>
          <a:ln w="12700">
            <a:miter lim="400000"/>
          </a:ln>
        </p:spPr>
        <p:txBody>
          <a:bodyPr lIns="50800" tIns="50800" rIns="50800" bIns="50800" anchor="t" anchorCtr="0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Today, JavaScript can execute not only in the browser, but also on the server, or actually on any device that has a special program called the </a:t>
            </a: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JavaScript engine. 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4000" spc="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Object Actions</a:t>
            </a: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887447" y="4452084"/>
            <a:ext cx="8761228" cy="5433241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pPr algn="ctr">
              <a:lnSpc>
                <a:spcPct val="90000"/>
              </a:lnSpc>
              <a:defRPr/>
            </a:pPr>
            <a:endParaRPr lang="en-US" sz="4000" spc="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sz="4000" spc="0" dirty="0">
                <a:latin typeface="UnitSlabPro" panose="02010504040101010102" pitchFamily="2" charset="0"/>
                <a:cs typeface="UnitSlabPro" panose="02010504040101010102" pitchFamily="2" charset="0"/>
              </a:rPr>
              <a:t>We can add, remove and read files from it at any time.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4000" spc="0" dirty="0">
                <a:latin typeface="UnitSlabPro" panose="02010504040101010102" pitchFamily="2" charset="0"/>
                <a:cs typeface="UnitSlabPro" panose="02010504040101010102" pitchFamily="2" charset="0"/>
              </a:rPr>
              <a:t>Property values are accessible using the dot notation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lang="en-US" sz="40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061544" y="3730054"/>
            <a:ext cx="14181227" cy="6222019"/>
            <a:chOff x="14824100" y="3063973"/>
            <a:chExt cx="13719029" cy="6591410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4824100" y="3255521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41261" y="3063973"/>
              <a:ext cx="8643979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4000">
                  <a:latin typeface="UnitSlabPro" panose="02010504040101010102" pitchFamily="2" charset="0"/>
                  <a:cs typeface="UnitSlabPro" panose="02010504040101010102" pitchFamily="2" charset="0"/>
                </a:defRPr>
              </a:lvl1pPr>
            </a:lstStyle>
            <a:p>
              <a:r>
                <a:rPr lang="en-US" dirty="0"/>
                <a:t>add new property to an object</a:t>
              </a: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7434813" y="6593714"/>
              <a:ext cx="11108316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4000">
                  <a:latin typeface="UnitSlabPro" panose="02010504040101010102" pitchFamily="2" charset="0"/>
                  <a:cs typeface="UnitSlabPro" panose="02010504040101010102" pitchFamily="2" charset="0"/>
                </a:defRPr>
              </a:lvl1pPr>
            </a:lstStyle>
            <a:p>
              <a:r>
                <a:rPr lang="en-US" dirty="0"/>
                <a:t>put arrays, objects or functions inside objects</a:t>
              </a:r>
            </a:p>
          </p:txBody>
        </p:sp>
        <p:sp>
          <p:nvSpPr>
            <p:cNvPr id="11" name="Arrow: Chevron 4">
              <a:extLst>
                <a:ext uri="{FF2B5EF4-FFF2-40B4-BE49-F238E27FC236}">
                  <a16:creationId xmlns:a16="http://schemas.microsoft.com/office/drawing/2014/main" id="{B09CFDAF-82AD-4661-2431-DBEA40B45F1E}"/>
                </a:ext>
              </a:extLst>
            </p:cNvPr>
            <p:cNvSpPr txBox="1"/>
            <p:nvPr/>
          </p:nvSpPr>
          <p:spPr>
            <a:xfrm>
              <a:off x="16815097" y="4805814"/>
              <a:ext cx="10586197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4000">
                  <a:latin typeface="UnitSlabPro" panose="02010504040101010102" pitchFamily="2" charset="0"/>
                  <a:cs typeface="UnitSlabPro" panose="02010504040101010102" pitchFamily="2" charset="0"/>
                </a:defRPr>
              </a:lvl1pPr>
            </a:lstStyle>
            <a:p>
              <a:r>
                <a:rPr lang="en-US" dirty="0"/>
                <a:t>check a property if it exists</a:t>
              </a:r>
            </a:p>
          </p:txBody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9CD323B4-BF57-E161-8E0E-EB982D078C27}"/>
                </a:ext>
              </a:extLst>
            </p:cNvPr>
            <p:cNvSpPr txBox="1"/>
            <p:nvPr/>
          </p:nvSpPr>
          <p:spPr>
            <a:xfrm>
              <a:off x="18037564" y="8342566"/>
              <a:ext cx="8557135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4000">
                  <a:latin typeface="UnitSlabPro" panose="02010504040101010102" pitchFamily="2" charset="0"/>
                  <a:cs typeface="UnitSlabPro" panose="02010504040101010102" pitchFamily="2" charset="0"/>
                </a:defRPr>
              </a:lvl1pPr>
            </a:lstStyle>
            <a:p>
              <a:r>
                <a:rPr lang="en-US" dirty="0"/>
                <a:t>loop using keys of the object</a:t>
              </a:r>
            </a:p>
          </p:txBody>
        </p:sp>
        <p:sp>
          <p:nvSpPr>
            <p:cNvPr id="2" name="Arrow: Chevron 1">
              <a:extLst>
                <a:ext uri="{FF2B5EF4-FFF2-40B4-BE49-F238E27FC236}">
                  <a16:creationId xmlns:a16="http://schemas.microsoft.com/office/drawing/2014/main" id="{1259AAC9-956B-1C44-342B-4B6068DE10EB}"/>
                </a:ext>
              </a:extLst>
            </p:cNvPr>
            <p:cNvSpPr/>
            <p:nvPr/>
          </p:nvSpPr>
          <p:spPr>
            <a:xfrm>
              <a:off x="15520082" y="4957029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19F0CF74-ED52-8F33-00C1-C43C9CFB2EDE}"/>
                </a:ext>
              </a:extLst>
            </p:cNvPr>
            <p:cNvSpPr/>
            <p:nvPr/>
          </p:nvSpPr>
          <p:spPr>
            <a:xfrm>
              <a:off x="16117136" y="6786498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4B0953E1-FE01-B6C7-2F39-880E7A3CD676}"/>
                </a:ext>
              </a:extLst>
            </p:cNvPr>
            <p:cNvSpPr/>
            <p:nvPr/>
          </p:nvSpPr>
          <p:spPr>
            <a:xfrm>
              <a:off x="16815097" y="8489101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32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dirty="0" err="1"/>
              <a:t>JavaScript</a:t>
            </a:r>
            <a:r>
              <a:rPr lang="tr-TR" sz="7200" dirty="0"/>
              <a:t> </a:t>
            </a:r>
            <a:r>
              <a:rPr lang="tr-TR" sz="7200" dirty="0" err="1"/>
              <a:t>Promise</a:t>
            </a:r>
            <a:r>
              <a:rPr lang="tr-TR" sz="7200" dirty="0"/>
              <a:t> Object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520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Promise Objects in JS</a:t>
            </a: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2788979" y="2365470"/>
            <a:ext cx="7049583" cy="4197918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4000" spc="0" dirty="0">
                <a:latin typeface="UnitSlabPro" panose="02010504040101010102" pitchFamily="2" charset="0"/>
                <a:cs typeface="UnitSlabPro" panose="02010504040101010102" pitchFamily="2" charset="0"/>
              </a:rPr>
              <a:t>A JavaScript Promise object contains both the producing code and calls to the consuming code.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E706CA8-3126-D978-9892-F4C95F705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431" y="3280955"/>
            <a:ext cx="11211061" cy="6564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48B3AB-E851-8ECB-56F7-F231ADD2071B}"/>
              </a:ext>
            </a:extLst>
          </p:cNvPr>
          <p:cNvSpPr txBox="1"/>
          <p:nvPr/>
        </p:nvSpPr>
        <p:spPr>
          <a:xfrm>
            <a:off x="1807982" y="8004291"/>
            <a:ext cx="9186083" cy="4066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spc="0" dirty="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 JavaScript Promise object can be:</a:t>
            </a:r>
          </a:p>
          <a:p>
            <a:pPr>
              <a:lnSpc>
                <a:spcPct val="150000"/>
              </a:lnSpc>
            </a:pPr>
            <a:r>
              <a:rPr lang="en-US" sz="4000" spc="0" dirty="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	Pending</a:t>
            </a:r>
          </a:p>
          <a:p>
            <a:pPr>
              <a:lnSpc>
                <a:spcPct val="150000"/>
              </a:lnSpc>
            </a:pPr>
            <a:r>
              <a:rPr lang="en-US" sz="4000" spc="0" dirty="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		Fulfilled</a:t>
            </a:r>
          </a:p>
          <a:p>
            <a:pPr>
              <a:lnSpc>
                <a:spcPct val="150000"/>
              </a:lnSpc>
            </a:pPr>
            <a:r>
              <a:rPr lang="en-US" sz="4000" spc="0" dirty="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			Rejected</a:t>
            </a:r>
          </a:p>
        </p:txBody>
      </p:sp>
      <p:sp>
        <p:nvSpPr>
          <p:cNvPr id="8" name="Arrow: Chevron 1">
            <a:extLst>
              <a:ext uri="{FF2B5EF4-FFF2-40B4-BE49-F238E27FC236}">
                <a16:creationId xmlns:a16="http://schemas.microsoft.com/office/drawing/2014/main" id="{076A8E31-EFAA-167A-66AD-A8732727183C}"/>
              </a:ext>
            </a:extLst>
          </p:cNvPr>
          <p:cNvSpPr/>
          <p:nvPr/>
        </p:nvSpPr>
        <p:spPr>
          <a:xfrm>
            <a:off x="2067369" y="9333918"/>
            <a:ext cx="426282" cy="511903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40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9" name="Arrow: Chevron 1">
            <a:extLst>
              <a:ext uri="{FF2B5EF4-FFF2-40B4-BE49-F238E27FC236}">
                <a16:creationId xmlns:a16="http://schemas.microsoft.com/office/drawing/2014/main" id="{FE053E86-7EE7-BD5F-0004-CBE179A92ACF}"/>
              </a:ext>
            </a:extLst>
          </p:cNvPr>
          <p:cNvSpPr/>
          <p:nvPr/>
        </p:nvSpPr>
        <p:spPr>
          <a:xfrm>
            <a:off x="2824205" y="10380921"/>
            <a:ext cx="426282" cy="511903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40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10" name="Arrow: Chevron 1">
            <a:extLst>
              <a:ext uri="{FF2B5EF4-FFF2-40B4-BE49-F238E27FC236}">
                <a16:creationId xmlns:a16="http://schemas.microsoft.com/office/drawing/2014/main" id="{1E4F45DC-BC0B-1234-8980-CD56E32F0271}"/>
              </a:ext>
            </a:extLst>
          </p:cNvPr>
          <p:cNvSpPr/>
          <p:nvPr/>
        </p:nvSpPr>
        <p:spPr>
          <a:xfrm>
            <a:off x="3670005" y="11410480"/>
            <a:ext cx="426282" cy="511903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400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solidFill>
                  <a:srgbClr val="FFFF00"/>
                </a:solidFill>
              </a:rPr>
              <a:t>The</a:t>
            </a:r>
            <a:r>
              <a:rPr lang="tr-TR">
                <a:solidFill>
                  <a:srgbClr val="FFFF00"/>
                </a:solidFill>
              </a:rPr>
              <a:t> Role of </a:t>
            </a:r>
            <a:r>
              <a:rPr lang="tr-TR" err="1">
                <a:solidFill>
                  <a:srgbClr val="FFFF00"/>
                </a:solidFill>
              </a:rPr>
              <a:t>JavaScript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6A5CE-D346-F6BD-A1F2-9634E2783C37}"/>
              </a:ext>
            </a:extLst>
          </p:cNvPr>
          <p:cNvSpPr txBox="1"/>
          <p:nvPr/>
        </p:nvSpPr>
        <p:spPr>
          <a:xfrm>
            <a:off x="9165265" y="6858000"/>
            <a:ext cx="14125041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React to user actions, run on mouse clicks, pointer movements, key presses.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Send requests over the network to remote servers, download and upload files.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440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Get and set cookies, ask questions to the visitor, show messages.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0628B7-7C97-67D5-9BFC-3501EC6B811D}"/>
              </a:ext>
            </a:extLst>
          </p:cNvPr>
          <p:cNvSpPr/>
          <p:nvPr/>
        </p:nvSpPr>
        <p:spPr>
          <a:xfrm>
            <a:off x="788707" y="2796598"/>
            <a:ext cx="8092836" cy="6315147"/>
          </a:xfrm>
          <a:prstGeom prst="ellipse">
            <a:avLst/>
          </a:prstGeom>
          <a:solidFill>
            <a:schemeClr val="accent1">
              <a:hueOff val="420094"/>
              <a:satOff val="-1465"/>
              <a:lumOff val="-19139"/>
              <a:alpha val="58104"/>
            </a:schemeClr>
          </a:solidFill>
          <a:ln w="12700">
            <a:miter lim="400000"/>
          </a:ln>
        </p:spPr>
        <p:txBody>
          <a:bodyPr lIns="50800" tIns="50800" rIns="50800" bIns="50800" anchor="t" anchorCtr="0"/>
          <a:lstStyle/>
          <a:p>
            <a:pPr algn="ctr"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00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JavaScript is one of the three core technologies of web development</a:t>
            </a:r>
            <a:r>
              <a:rPr lang="tr-TR" sz="400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 </a:t>
            </a:r>
            <a:r>
              <a:rPr lang="tr-TR" sz="4000" err="1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For</a:t>
            </a:r>
            <a:r>
              <a:rPr lang="tr-TR" sz="400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instance</a:t>
            </a:r>
            <a:r>
              <a:rPr lang="tr-TR" sz="400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, in-browser </a:t>
            </a:r>
            <a:r>
              <a:rPr lang="tr-TR" sz="4000" err="1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JavaScript</a:t>
            </a:r>
            <a:r>
              <a:rPr lang="tr-TR" sz="400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is </a:t>
            </a:r>
            <a:r>
              <a:rPr lang="tr-TR" sz="4000" err="1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able</a:t>
            </a:r>
            <a:r>
              <a:rPr lang="tr-TR" sz="400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4000">
                <a:solidFill>
                  <a:srgbClr val="FFFFFF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:</a:t>
            </a:r>
            <a:r>
              <a:rPr lang="en-US" sz="4000">
                <a:solidFill>
                  <a:srgbClr val="FF0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4000" spc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F97C5-5121-462C-6E2D-A8B345474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1274" y="2456820"/>
            <a:ext cx="8397824" cy="35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>
                <a:solidFill>
                  <a:srgbClr val="FFFF00"/>
                </a:solidFill>
              </a:rPr>
              <a:t>Where</a:t>
            </a:r>
            <a:r>
              <a:rPr lang="tr-TR">
                <a:solidFill>
                  <a:srgbClr val="FFFF00"/>
                </a:solidFill>
              </a:rPr>
              <a:t> do </a:t>
            </a:r>
            <a:r>
              <a:rPr lang="tr-TR" err="1">
                <a:solidFill>
                  <a:srgbClr val="FFFF00"/>
                </a:solidFill>
              </a:rPr>
              <a:t>we</a:t>
            </a:r>
            <a:r>
              <a:rPr lang="tr-TR">
                <a:solidFill>
                  <a:srgbClr val="FFFF00"/>
                </a:solidFill>
              </a:rPr>
              <a:t> put JS </a:t>
            </a:r>
            <a:r>
              <a:rPr lang="tr-TR" err="1">
                <a:solidFill>
                  <a:srgbClr val="FFFF00"/>
                </a:solidFill>
              </a:rPr>
              <a:t>code</a:t>
            </a:r>
            <a:r>
              <a:rPr lang="tr-TR">
                <a:solidFill>
                  <a:srgbClr val="FFFF00"/>
                </a:solidFill>
              </a:rPr>
              <a:t>?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61" y="3601203"/>
            <a:ext cx="11865678" cy="527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930401" y="3711463"/>
            <a:ext cx="7874708" cy="5772149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4000" spc="0">
                <a:solidFill>
                  <a:schemeClr val="tx1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 The &lt;script&gt; tag contains JavaScript code which is automatically executed when the browser processes the tag.</a:t>
            </a:r>
            <a:endParaRPr lang="en-US" sz="4000" spc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4000" spc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A3535-FD77-34E4-FA43-ABF22D8C26F7}"/>
              </a:ext>
            </a:extLst>
          </p:cNvPr>
          <p:cNvSpPr txBox="1"/>
          <p:nvPr/>
        </p:nvSpPr>
        <p:spPr>
          <a:xfrm>
            <a:off x="10771544" y="4663489"/>
            <a:ext cx="10899243" cy="2585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r>
              <a:rPr lang="en-US" sz="2400" b="0" i="0" u="none" strike="noStrike" cap="none" dirty="0">
                <a:solidFill>
                  <a:srgbClr val="69985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Script files are attached to HTML with the </a:t>
            </a:r>
            <a:r>
              <a:rPr lang="en-US" sz="2400" b="0" i="0" u="none" strike="noStrike" cap="none" dirty="0" err="1">
                <a:solidFill>
                  <a:srgbClr val="69985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src</a:t>
            </a:r>
            <a:r>
              <a:rPr lang="en-US" sz="2400" b="0" i="0" u="none" strike="noStrike" cap="none" dirty="0">
                <a:solidFill>
                  <a:srgbClr val="69985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attribute</a:t>
            </a:r>
          </a:p>
          <a:p>
            <a:pPr>
              <a:lnSpc>
                <a:spcPct val="130000"/>
              </a:lnSpc>
              <a:buClr>
                <a:srgbClr val="699856"/>
              </a:buClr>
              <a:buSzPts val="2800"/>
            </a:pPr>
            <a:br>
              <a:rPr lang="en-US" sz="2400" b="0" i="0" u="none" strike="noStrike" cap="none" dirty="0">
                <a:solidFill>
                  <a:srgbClr val="CC85C6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endParaRPr lang="en-US" sz="2400" b="0" i="0" u="none" strike="noStrike" cap="none" dirty="0">
              <a:solidFill>
                <a:srgbClr val="D4D4D4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99856"/>
              </a:buClr>
              <a:buSzPts val="2800"/>
              <a:buFont typeface="JetBrains Mono"/>
              <a:buNone/>
            </a:pPr>
            <a:r>
              <a:rPr lang="en-US" sz="2400" b="0" i="0" u="none" strike="noStrike" cap="none" dirty="0">
                <a:solidFill>
                  <a:srgbClr val="D4D4D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-US" sz="2400" dirty="0">
                <a:solidFill>
                  <a:srgbClr val="CC85C6"/>
                </a:solidFill>
                <a:latin typeface="JetBrains Mono"/>
                <a:cs typeface="JetBrains Mono"/>
                <a:sym typeface="JetBrains Mono"/>
              </a:rPr>
              <a:t>script</a:t>
            </a:r>
            <a:r>
              <a:rPr lang="en-US" sz="2400" b="0" i="0" u="none" strike="noStrike" cap="none" dirty="0">
                <a:solidFill>
                  <a:srgbClr val="D4D4D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2400" b="0" i="0" u="none" strike="noStrike" cap="none" dirty="0" err="1">
                <a:solidFill>
                  <a:srgbClr val="D4D4D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src</a:t>
            </a:r>
            <a:r>
              <a:rPr lang="en-US" sz="2400" b="0" i="0" u="none" strike="noStrike" cap="none" dirty="0">
                <a:solidFill>
                  <a:srgbClr val="D4D4D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="/path/to/</a:t>
            </a:r>
            <a:r>
              <a:rPr lang="en-US" sz="2400" b="0" i="0" u="none" strike="noStrike" cap="none" dirty="0" err="1">
                <a:solidFill>
                  <a:srgbClr val="D4D4D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script.js</a:t>
            </a:r>
            <a:r>
              <a:rPr lang="en-US" sz="2400" b="0" i="0" u="none" strike="noStrike" cap="none" dirty="0">
                <a:solidFill>
                  <a:srgbClr val="D4D4D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"&gt;&lt;/</a:t>
            </a:r>
            <a:r>
              <a:rPr lang="en-US" sz="2400" dirty="0">
                <a:solidFill>
                  <a:srgbClr val="CC85C6"/>
                </a:solidFill>
                <a:latin typeface="JetBrains Mono"/>
                <a:cs typeface="JetBrains Mono"/>
                <a:sym typeface="JetBrains Mono"/>
              </a:rPr>
              <a:t>script</a:t>
            </a:r>
            <a:r>
              <a:rPr lang="en-US" sz="2400" b="0" i="0" u="none" strike="noStrike" cap="none" dirty="0">
                <a:solidFill>
                  <a:srgbClr val="D4D4D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235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>
                <a:solidFill>
                  <a:srgbClr val="FFFF00"/>
                </a:solidFill>
              </a:rPr>
              <a:t>How do </a:t>
            </a:r>
            <a:r>
              <a:rPr lang="tr-TR" err="1">
                <a:solidFill>
                  <a:srgbClr val="FFFF00"/>
                </a:solidFill>
              </a:rPr>
              <a:t>we</a:t>
            </a:r>
            <a:r>
              <a:rPr lang="tr-TR">
                <a:solidFill>
                  <a:srgbClr val="FFFF00"/>
                </a:solidFill>
              </a:rPr>
              <a:t> </a:t>
            </a:r>
            <a:r>
              <a:rPr lang="tr-TR" err="1">
                <a:solidFill>
                  <a:srgbClr val="FFFF00"/>
                </a:solidFill>
              </a:rPr>
              <a:t>see</a:t>
            </a:r>
            <a:r>
              <a:rPr lang="tr-TR">
                <a:solidFill>
                  <a:srgbClr val="FFFF00"/>
                </a:solidFill>
              </a:rPr>
              <a:t> JS </a:t>
            </a:r>
            <a:r>
              <a:rPr lang="tr-TR" err="1">
                <a:solidFill>
                  <a:srgbClr val="FFFF00"/>
                </a:solidFill>
              </a:rPr>
              <a:t>code</a:t>
            </a:r>
            <a:r>
              <a:rPr lang="tr-TR">
                <a:solidFill>
                  <a:srgbClr val="FFFF00"/>
                </a:solidFill>
              </a:rPr>
              <a:t> on a Browser </a:t>
            </a:r>
            <a:r>
              <a:rPr lang="tr-TR" err="1">
                <a:solidFill>
                  <a:srgbClr val="FFFF00"/>
                </a:solidFill>
              </a:rPr>
              <a:t>Page</a:t>
            </a:r>
            <a:r>
              <a:rPr lang="tr-TR">
                <a:solidFill>
                  <a:srgbClr val="FFFF00"/>
                </a:solidFill>
              </a:rPr>
              <a:t>?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955" y="4763713"/>
            <a:ext cx="13935933" cy="529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213748" y="4040372"/>
            <a:ext cx="7419889" cy="6604368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pPr algn="ctr">
              <a:buClr>
                <a:schemeClr val="lt1"/>
              </a:buClr>
              <a:buSzPts val="4800"/>
            </a:pPr>
            <a:r>
              <a:rPr lang="en-US" sz="4000" spc="0">
                <a:solidFill>
                  <a:schemeClr val="tx1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Let’s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learn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how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open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Developer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console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of Google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Chrome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: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Press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F12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or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,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if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you’re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on Mac,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then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Cmd+Opt+J</a:t>
            </a:r>
            <a:r>
              <a:rPr lang="tr-TR" sz="400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2800" spc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A0C89-C052-DC58-148B-C16F1180A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7524" y="5388585"/>
            <a:ext cx="13380793" cy="4042039"/>
          </a:xfrm>
          <a:prstGeom prst="rect">
            <a:avLst/>
          </a:prstGeom>
        </p:spPr>
      </p:pic>
      <p:sp>
        <p:nvSpPr>
          <p:cNvPr id="9" name="Rectangle: Rounded Corners 16">
            <a:extLst>
              <a:ext uri="{FF2B5EF4-FFF2-40B4-BE49-F238E27FC236}">
                <a16:creationId xmlns:a16="http://schemas.microsoft.com/office/drawing/2014/main" id="{F9052CF9-F92F-5E96-4EAB-15D92D3D73E5}"/>
              </a:ext>
            </a:extLst>
          </p:cNvPr>
          <p:cNvSpPr/>
          <p:nvPr/>
        </p:nvSpPr>
        <p:spPr>
          <a:xfrm>
            <a:off x="10338412" y="8113515"/>
            <a:ext cx="3979683" cy="933919"/>
          </a:xfrm>
          <a:prstGeom prst="roundRect">
            <a:avLst/>
          </a:prstGeom>
          <a:noFill/>
          <a:ln w="12700">
            <a:solidFill>
              <a:srgbClr val="FFCC66"/>
            </a:solidFill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spcBef>
                <a:spcPts val="0"/>
              </a:spcBef>
            </a:pPr>
            <a:endParaRPr lang="en-US" sz="2800" spc="0">
              <a:solidFill>
                <a:srgbClr val="FFCC66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88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089529"/>
          </a:xfrm>
        </p:spPr>
        <p:txBody>
          <a:bodyPr/>
          <a:lstStyle/>
          <a:p>
            <a:r>
              <a:rPr lang="tr-TR" sz="7200" err="1"/>
              <a:t>Code</a:t>
            </a:r>
            <a:r>
              <a:rPr lang="tr-TR" sz="7200"/>
              <a:t> </a:t>
            </a:r>
            <a:r>
              <a:rPr lang="tr-TR" sz="7200" err="1"/>
              <a:t>Structure</a:t>
            </a:r>
            <a:r>
              <a:rPr lang="tr-TR" sz="7200"/>
              <a:t> </a:t>
            </a:r>
            <a:r>
              <a:rPr lang="tr-TR" sz="7200" err="1"/>
              <a:t>and</a:t>
            </a:r>
            <a:r>
              <a:rPr lang="tr-TR" sz="7200"/>
              <a:t> </a:t>
            </a:r>
            <a:r>
              <a:rPr lang="tr-TR" sz="7200" err="1"/>
              <a:t>Running</a:t>
            </a:r>
            <a:r>
              <a:rPr lang="tr-TR" sz="7200"/>
              <a:t> </a:t>
            </a:r>
            <a:r>
              <a:rPr lang="tr-TR" sz="7200" err="1"/>
              <a:t>Codes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46630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solidFill>
                  <a:srgbClr val="FFFF00"/>
                </a:solidFill>
              </a:rPr>
              <a:t>Hello</a:t>
            </a:r>
            <a:r>
              <a:rPr lang="tr-TR">
                <a:solidFill>
                  <a:srgbClr val="FFFF00"/>
                </a:solidFill>
              </a:rPr>
              <a:t> World!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798424" y="3814757"/>
            <a:ext cx="7790090" cy="6309663"/>
          </a:xfrm>
          <a:prstGeom prst="ellipse">
            <a:avLst/>
          </a:prstGeom>
          <a:solidFill>
            <a:schemeClr val="accent1">
              <a:alpha val="527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buClr>
                <a:srgbClr val="FFFFFF"/>
              </a:buClr>
              <a:buSzPts val="5400"/>
            </a:pP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Let’s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write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our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first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JavaScript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code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:</a:t>
            </a:r>
          </a:p>
          <a:p>
            <a:pPr algn="ctr">
              <a:buClr>
                <a:srgbClr val="FFFFFF"/>
              </a:buClr>
              <a:buSzPts val="5400"/>
            </a:pP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Assuming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we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have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installed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VSC,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Node.js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,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extension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(</a:t>
            </a:r>
            <a:r>
              <a:rPr lang="tr-TR" sz="4000" dirty="0" err="1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CodeRunner</a:t>
            </a:r>
            <a:r>
              <a:rPr lang="tr-TR" sz="4000" dirty="0">
                <a:solidFill>
                  <a:schemeClr val="bg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)</a:t>
            </a:r>
            <a:endParaRPr lang="en-US" sz="40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7FAA2-F51C-528A-A352-A5E8F51FE558}"/>
              </a:ext>
            </a:extLst>
          </p:cNvPr>
          <p:cNvGrpSpPr/>
          <p:nvPr/>
        </p:nvGrpSpPr>
        <p:grpSpPr>
          <a:xfrm>
            <a:off x="11486181" y="4316816"/>
            <a:ext cx="11204950" cy="3744691"/>
            <a:chOff x="15066126" y="3063973"/>
            <a:chExt cx="12078243" cy="3044782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33270D18-D304-A7ED-F69C-8A70F580C4E9}"/>
                </a:ext>
              </a:extLst>
            </p:cNvPr>
            <p:cNvSpPr/>
            <p:nvPr/>
          </p:nvSpPr>
          <p:spPr>
            <a:xfrm>
              <a:off x="15066126" y="3418726"/>
              <a:ext cx="711258" cy="634843"/>
            </a:xfrm>
            <a:prstGeom prst="chevron">
              <a:avLst/>
            </a:prstGeom>
            <a:solidFill>
              <a:schemeClr val="accent1"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4" name="Arrow: Chevron 4">
              <a:extLst>
                <a:ext uri="{FF2B5EF4-FFF2-40B4-BE49-F238E27FC236}">
                  <a16:creationId xmlns:a16="http://schemas.microsoft.com/office/drawing/2014/main" id="{CCAE69D7-C40D-35BB-0C96-89434EF876D1}"/>
                </a:ext>
              </a:extLst>
            </p:cNvPr>
            <p:cNvSpPr txBox="1"/>
            <p:nvPr/>
          </p:nvSpPr>
          <p:spPr>
            <a:xfrm>
              <a:off x="16117135" y="3063973"/>
              <a:ext cx="11027234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lvl="0">
                <a:defRPr sz="44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defRPr>
              </a:lvl1pPr>
            </a:lstStyle>
            <a:p>
              <a:r>
                <a:rPr lang="en-US" sz="4000">
                  <a:sym typeface="Arial"/>
                </a:rPr>
                <a:t>Create a folder named </a:t>
              </a:r>
              <a:r>
                <a:rPr lang="en-US" sz="4000" err="1">
                  <a:sym typeface="Arial"/>
                </a:rPr>
                <a:t>JavaScriptProgramming</a:t>
              </a:r>
              <a:r>
                <a:rPr lang="en-US" sz="4000">
                  <a:sym typeface="Arial"/>
                </a:rPr>
                <a:t> on Desktop</a:t>
              </a:r>
            </a:p>
          </p:txBody>
        </p:sp>
        <p:sp>
          <p:nvSpPr>
            <p:cNvPr id="17" name="Arrow: Chevron 4">
              <a:extLst>
                <a:ext uri="{FF2B5EF4-FFF2-40B4-BE49-F238E27FC236}">
                  <a16:creationId xmlns:a16="http://schemas.microsoft.com/office/drawing/2014/main" id="{168886EA-A7D3-8BDE-882F-41E41D425DD3}"/>
                </a:ext>
              </a:extLst>
            </p:cNvPr>
            <p:cNvSpPr txBox="1"/>
            <p:nvPr/>
          </p:nvSpPr>
          <p:spPr>
            <a:xfrm>
              <a:off x="16736232" y="4795938"/>
              <a:ext cx="8580522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0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Open folder in VSC and Create </a:t>
              </a:r>
              <a:r>
                <a:rPr lang="en-US" sz="4000" err="1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Variables.js</a:t>
              </a:r>
              <a:r>
                <a:rPr lang="en-US" sz="400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 file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2A884A3B-6B2C-BC8F-BE3D-17FC016D2DC4}"/>
                </a:ext>
              </a:extLst>
            </p:cNvPr>
            <p:cNvSpPr/>
            <p:nvPr/>
          </p:nvSpPr>
          <p:spPr>
            <a:xfrm>
              <a:off x="15681223" y="5083966"/>
              <a:ext cx="711258" cy="672135"/>
            </a:xfrm>
            <a:prstGeom prst="chevron">
              <a:avLst/>
            </a:prstGeom>
            <a:solidFill>
              <a:schemeClr val="accent1"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6636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theme/theme1.xml><?xml version="1.0" encoding="utf-8"?>
<a:theme xmlns:a="http://schemas.openxmlformats.org/drawingml/2006/main" name="26_FeatureStory">
  <a:themeElements>
    <a:clrScheme name="26_FeatureStory">
      <a:dk1>
        <a:srgbClr val="F0EBE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3100" b="0" i="0" u="none" strike="noStrike" cap="none" spc="155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3100" b="0" i="0" u="none" strike="noStrike" cap="none" spc="155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5197</TotalTime>
  <Words>1577</Words>
  <Application>Microsoft Macintosh PowerPoint</Application>
  <PresentationFormat>Custom</PresentationFormat>
  <Paragraphs>220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Helvetica</vt:lpstr>
      <vt:lpstr>JetBrains Mono</vt:lpstr>
      <vt:lpstr>Publico Headline Black</vt:lpstr>
      <vt:lpstr>Publico Text Roman</vt:lpstr>
      <vt:lpstr>UnitSlabPro</vt:lpstr>
      <vt:lpstr>UnitSlabPro-Bold</vt:lpstr>
      <vt:lpstr>UnitSlabPro-Medi</vt:lpstr>
      <vt:lpstr>26_FeatureStory</vt:lpstr>
      <vt:lpstr>Cypress-JavaScript Knowledge Transformation</vt:lpstr>
      <vt:lpstr>Javascript Intro - Basics to Know About</vt:lpstr>
      <vt:lpstr>What is JavaScript?</vt:lpstr>
      <vt:lpstr>JavaScript Run Environments</vt:lpstr>
      <vt:lpstr>The Role of JavaScript</vt:lpstr>
      <vt:lpstr>Where do we put JS code?</vt:lpstr>
      <vt:lpstr>How do we see JS code on a Browser Page?</vt:lpstr>
      <vt:lpstr>Code Structure and Running Codes</vt:lpstr>
      <vt:lpstr>Hello World!</vt:lpstr>
      <vt:lpstr>Hello World!</vt:lpstr>
      <vt:lpstr>Javascript Virtual Machine Browser vs Node.js</vt:lpstr>
      <vt:lpstr>Code structure</vt:lpstr>
      <vt:lpstr>Variables and Data Types in JS</vt:lpstr>
      <vt:lpstr>Variables</vt:lpstr>
      <vt:lpstr>Task-1 Working with variables</vt:lpstr>
      <vt:lpstr>Data Types</vt:lpstr>
      <vt:lpstr>Strings in JS</vt:lpstr>
      <vt:lpstr>Strings</vt:lpstr>
      <vt:lpstr>Operators in JS</vt:lpstr>
      <vt:lpstr>Basic operators, maths</vt:lpstr>
      <vt:lpstr>PowerPoint Presentation</vt:lpstr>
      <vt:lpstr>Comparison Operators</vt:lpstr>
      <vt:lpstr>PowerPoint Presentation</vt:lpstr>
      <vt:lpstr>Conditional Branching in JS</vt:lpstr>
      <vt:lpstr>Conditional branching: if, if else</vt:lpstr>
      <vt:lpstr>PowerPoint Presentation</vt:lpstr>
      <vt:lpstr>Loops in JS</vt:lpstr>
      <vt:lpstr>Loops</vt:lpstr>
      <vt:lpstr>Arrays and Data Structures in JS</vt:lpstr>
      <vt:lpstr>Arrays and Data Structures</vt:lpstr>
      <vt:lpstr>Functions in JS</vt:lpstr>
      <vt:lpstr>Functions</vt:lpstr>
      <vt:lpstr>PowerPoint Presentation</vt:lpstr>
      <vt:lpstr>PowerPoint Presentation</vt:lpstr>
      <vt:lpstr>PowerPoint Presentation</vt:lpstr>
      <vt:lpstr>Arrow Functions in JS</vt:lpstr>
      <vt:lpstr>PowerPoint Presentation</vt:lpstr>
      <vt:lpstr>Objects in JS</vt:lpstr>
      <vt:lpstr>PowerPoint Presentation</vt:lpstr>
      <vt:lpstr>Object Actions</vt:lpstr>
      <vt:lpstr>JavaScript Promise Object</vt:lpstr>
      <vt:lpstr>Promise Objects in 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Önder Şahan</cp:lastModifiedBy>
  <cp:revision>51</cp:revision>
  <dcterms:modified xsi:type="dcterms:W3CDTF">2023-10-02T15:29:47Z</dcterms:modified>
</cp:coreProperties>
</file>